
<file path=[Content_Types].xml><?xml version="1.0" encoding="utf-8"?>
<Types xmlns="http://schemas.openxmlformats.org/package/2006/content-types">
  <Default Extension="jpeg" ContentType="image/jpeg"/>
  <Default Extension="jpg" ContentType="image/jpg"/>
  <Default Extension="pbm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4" r:id="rId3"/>
    <p:sldId id="395" r:id="rId4"/>
    <p:sldId id="397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407" r:id="rId13"/>
    <p:sldId id="277" r:id="rId14"/>
    <p:sldId id="280" r:id="rId15"/>
    <p:sldId id="282" r:id="rId16"/>
    <p:sldId id="283" r:id="rId17"/>
    <p:sldId id="288" r:id="rId18"/>
    <p:sldId id="417" r:id="rId19"/>
    <p:sldId id="418" r:id="rId20"/>
    <p:sldId id="398" r:id="rId21"/>
    <p:sldId id="400" r:id="rId22"/>
    <p:sldId id="402" r:id="rId23"/>
    <p:sldId id="411" r:id="rId24"/>
    <p:sldId id="401" r:id="rId25"/>
    <p:sldId id="399" r:id="rId26"/>
    <p:sldId id="403" r:id="rId27"/>
    <p:sldId id="404" r:id="rId28"/>
    <p:sldId id="405" r:id="rId29"/>
    <p:sldId id="406" r:id="rId30"/>
    <p:sldId id="3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1"/>
    <p:restoredTop sz="94507"/>
  </p:normalViewPr>
  <p:slideViewPr>
    <p:cSldViewPr snapToGrid="0" snapToObjects="1">
      <p:cViewPr varScale="1">
        <p:scale>
          <a:sx n="148" d="100"/>
          <a:sy n="148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7838" y="296163"/>
            <a:ext cx="1119632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85" dirty="0"/>
              <a:t>2,</a:t>
            </a:r>
            <a:r>
              <a:rPr spc="-175" dirty="0"/>
              <a:t> </a:t>
            </a:r>
            <a:r>
              <a:rPr spc="-10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2 </a:t>
            </a:r>
            <a:r>
              <a:rPr spc="-55" dirty="0"/>
              <a:t>-</a:t>
            </a:r>
            <a:r>
              <a:rPr spc="-20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309071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47367" y="1264411"/>
            <a:ext cx="4246245" cy="4786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00213" y="1910588"/>
            <a:ext cx="4468495" cy="3792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85" dirty="0"/>
              <a:t>9,</a:t>
            </a:r>
            <a:r>
              <a:rPr spc="-175" dirty="0"/>
              <a:t> </a:t>
            </a:r>
            <a:r>
              <a:rPr spc="-105" dirty="0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318135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3 </a:t>
            </a:r>
            <a:r>
              <a:rPr spc="-55" dirty="0"/>
              <a:t>-</a:t>
            </a:r>
            <a:r>
              <a:rPr spc="-20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385476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bm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bm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bm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5: Parametric Models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02/02/2021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67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Example </a:t>
            </a:r>
            <a:r>
              <a:rPr spc="-35" dirty="0"/>
              <a:t>for </a:t>
            </a:r>
            <a:r>
              <a:rPr spc="-245" dirty="0"/>
              <a:t>2x2 </a:t>
            </a:r>
            <a:r>
              <a:rPr spc="-215" dirty="0"/>
              <a:t>image, </a:t>
            </a:r>
            <a:r>
              <a:rPr spc="-200" dirty="0"/>
              <a:t>3 </a:t>
            </a:r>
            <a:r>
              <a:rPr spc="-325" dirty="0"/>
              <a:t>classes</a:t>
            </a:r>
            <a:r>
              <a:rPr spc="-300" dirty="0"/>
              <a:t> </a:t>
            </a:r>
            <a:r>
              <a:rPr spc="-105" dirty="0"/>
              <a:t>(</a:t>
            </a:r>
            <a:r>
              <a:rPr spc="-105" dirty="0">
                <a:solidFill>
                  <a:srgbClr val="C55A11"/>
                </a:solidFill>
              </a:rPr>
              <a:t>cat</a:t>
            </a:r>
            <a:r>
              <a:rPr spc="-105" dirty="0"/>
              <a:t>/</a:t>
            </a:r>
            <a:r>
              <a:rPr spc="-105" dirty="0">
                <a:solidFill>
                  <a:srgbClr val="7030A0"/>
                </a:solidFill>
              </a:rPr>
              <a:t>dog</a:t>
            </a:r>
            <a:r>
              <a:rPr spc="-105" dirty="0"/>
              <a:t>/</a:t>
            </a:r>
            <a:r>
              <a:rPr spc="-105" dirty="0">
                <a:solidFill>
                  <a:srgbClr val="548235"/>
                </a:solidFill>
              </a:rPr>
              <a:t>ship</a:t>
            </a:r>
            <a:r>
              <a:rPr spc="-105" dirty="0"/>
              <a:t>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76568" y="2656312"/>
          <a:ext cx="329692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0" dirty="0">
                          <a:latin typeface="Arial"/>
                          <a:cs typeface="Arial"/>
                        </a:rPr>
                        <a:t>0.25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92874" y="4567935"/>
            <a:ext cx="15633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3815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latin typeface="Arial"/>
                <a:cs typeface="Arial"/>
              </a:rPr>
              <a:t>Input</a:t>
            </a:r>
            <a:r>
              <a:rPr sz="2500" spc="-22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image  </a:t>
            </a:r>
            <a:r>
              <a:rPr sz="2500" spc="-95" dirty="0">
                <a:latin typeface="Arial"/>
                <a:cs typeface="Arial"/>
              </a:rPr>
              <a:t>(2,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2)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72497" y="2265199"/>
          <a:ext cx="824230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45076" y="2890019"/>
          <a:ext cx="164846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057655" y="1817304"/>
            <a:ext cx="3989704" cy="2755265"/>
            <a:chOff x="1057655" y="1817304"/>
            <a:chExt cx="3989704" cy="2755265"/>
          </a:xfrm>
        </p:grpSpPr>
        <p:sp>
          <p:nvSpPr>
            <p:cNvPr id="8" name="object 8"/>
            <p:cNvSpPr/>
            <p:nvPr/>
          </p:nvSpPr>
          <p:spPr>
            <a:xfrm>
              <a:off x="1057655" y="2779775"/>
              <a:ext cx="1831848" cy="1792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4211" y="1831592"/>
              <a:ext cx="3059430" cy="950594"/>
            </a:xfrm>
            <a:custGeom>
              <a:avLst/>
              <a:gdLst/>
              <a:ahLst/>
              <a:cxnLst/>
              <a:rect l="l" t="t" r="r" b="b"/>
              <a:pathLst>
                <a:path w="3059429" h="950594">
                  <a:moveTo>
                    <a:pt x="0" y="950552"/>
                  </a:moveTo>
                  <a:lnTo>
                    <a:pt x="0" y="0"/>
                  </a:lnTo>
                  <a:lnTo>
                    <a:pt x="3058803" y="0"/>
                  </a:lnTo>
                </a:path>
              </a:pathLst>
            </a:custGeom>
            <a:ln w="2857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999169" y="1817438"/>
            <a:ext cx="2517140" cy="455295"/>
          </a:xfrm>
          <a:custGeom>
            <a:avLst/>
            <a:gdLst/>
            <a:ahLst/>
            <a:cxnLst/>
            <a:rect l="l" t="t" r="r" b="b"/>
            <a:pathLst>
              <a:path w="2517140" h="455294">
                <a:moveTo>
                  <a:pt x="2463545" y="373307"/>
                </a:moveTo>
                <a:lnTo>
                  <a:pt x="2433073" y="379500"/>
                </a:lnTo>
                <a:lnTo>
                  <a:pt x="2492150" y="454972"/>
                </a:lnTo>
                <a:lnTo>
                  <a:pt x="2510980" y="385075"/>
                </a:lnTo>
                <a:lnTo>
                  <a:pt x="2463636" y="385075"/>
                </a:lnTo>
                <a:lnTo>
                  <a:pt x="2463545" y="373307"/>
                </a:lnTo>
                <a:close/>
              </a:path>
              <a:path w="2517140" h="455294">
                <a:moveTo>
                  <a:pt x="2492078" y="367509"/>
                </a:moveTo>
                <a:lnTo>
                  <a:pt x="2463545" y="373307"/>
                </a:lnTo>
                <a:lnTo>
                  <a:pt x="2463636" y="385075"/>
                </a:lnTo>
                <a:lnTo>
                  <a:pt x="2492211" y="384855"/>
                </a:lnTo>
                <a:lnTo>
                  <a:pt x="2492078" y="367509"/>
                </a:lnTo>
                <a:close/>
              </a:path>
              <a:path w="2517140" h="455294">
                <a:moveTo>
                  <a:pt x="2517081" y="362428"/>
                </a:moveTo>
                <a:lnTo>
                  <a:pt x="2492078" y="367509"/>
                </a:lnTo>
                <a:lnTo>
                  <a:pt x="2492211" y="384855"/>
                </a:lnTo>
                <a:lnTo>
                  <a:pt x="2463636" y="385075"/>
                </a:lnTo>
                <a:lnTo>
                  <a:pt x="2510980" y="385075"/>
                </a:lnTo>
                <a:lnTo>
                  <a:pt x="2517081" y="362428"/>
                </a:lnTo>
                <a:close/>
              </a:path>
              <a:path w="2517140" h="455294">
                <a:moveTo>
                  <a:pt x="2489367" y="14396"/>
                </a:moveTo>
                <a:lnTo>
                  <a:pt x="2460791" y="14396"/>
                </a:lnTo>
                <a:lnTo>
                  <a:pt x="2475077" y="28575"/>
                </a:lnTo>
                <a:lnTo>
                  <a:pt x="2460900" y="28575"/>
                </a:lnTo>
                <a:lnTo>
                  <a:pt x="2463545" y="373307"/>
                </a:lnTo>
                <a:lnTo>
                  <a:pt x="2492078" y="367509"/>
                </a:lnTo>
                <a:lnTo>
                  <a:pt x="2489476" y="28575"/>
                </a:lnTo>
                <a:lnTo>
                  <a:pt x="2475077" y="28575"/>
                </a:lnTo>
                <a:lnTo>
                  <a:pt x="2460791" y="14396"/>
                </a:lnTo>
                <a:lnTo>
                  <a:pt x="2489367" y="14396"/>
                </a:lnTo>
                <a:close/>
              </a:path>
              <a:path w="2517140" h="455294">
                <a:moveTo>
                  <a:pt x="2482926" y="0"/>
                </a:moveTo>
                <a:lnTo>
                  <a:pt x="0" y="0"/>
                </a:lnTo>
                <a:lnTo>
                  <a:pt x="0" y="28575"/>
                </a:lnTo>
                <a:lnTo>
                  <a:pt x="2460900" y="28575"/>
                </a:lnTo>
                <a:lnTo>
                  <a:pt x="2460791" y="14396"/>
                </a:lnTo>
                <a:lnTo>
                  <a:pt x="2489367" y="14396"/>
                </a:lnTo>
                <a:lnTo>
                  <a:pt x="2489305" y="6329"/>
                </a:lnTo>
                <a:lnTo>
                  <a:pt x="248292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20539" y="4833620"/>
            <a:ext cx="1496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spc="-397" baseline="-9259" dirty="0">
                <a:latin typeface="Arial"/>
                <a:cs typeface="Arial"/>
              </a:rPr>
              <a:t>W </a:t>
            </a:r>
            <a:r>
              <a:rPr sz="2500" spc="-95" dirty="0">
                <a:latin typeface="Arial"/>
                <a:cs typeface="Arial"/>
              </a:rPr>
              <a:t>(3,</a:t>
            </a:r>
            <a:r>
              <a:rPr sz="2500" spc="40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4)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7274" y="1315719"/>
            <a:ext cx="333882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0" dirty="0">
                <a:latin typeface="Arial"/>
                <a:cs typeface="Arial"/>
              </a:rPr>
              <a:t>Stretch </a:t>
            </a:r>
            <a:r>
              <a:rPr sz="2500" spc="-120" dirty="0">
                <a:latin typeface="Arial"/>
                <a:cs typeface="Arial"/>
              </a:rPr>
              <a:t>pixels </a:t>
            </a:r>
            <a:r>
              <a:rPr sz="2500" spc="-10" dirty="0">
                <a:latin typeface="Arial"/>
                <a:cs typeface="Arial"/>
              </a:rPr>
              <a:t>into</a:t>
            </a:r>
            <a:r>
              <a:rPr sz="2500" spc="-215" dirty="0">
                <a:latin typeface="Arial"/>
                <a:cs typeface="Arial"/>
              </a:rPr>
              <a:t> </a:t>
            </a:r>
            <a:r>
              <a:rPr sz="2500" spc="-95" dirty="0">
                <a:latin typeface="Arial"/>
                <a:cs typeface="Arial"/>
              </a:rPr>
              <a:t>column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457937" y="2656332"/>
          <a:ext cx="82423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3.2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-1.2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017865" y="3483355"/>
            <a:ext cx="1733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6685" algn="l"/>
              </a:tabLst>
            </a:pPr>
            <a:r>
              <a:rPr sz="4800" spc="-415" dirty="0">
                <a:latin typeface="Arial"/>
                <a:cs typeface="Arial"/>
              </a:rPr>
              <a:t>+	=</a:t>
            </a:r>
            <a:endParaRPr sz="4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988905" y="2656332"/>
          <a:ext cx="1119505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5" dirty="0">
                          <a:latin typeface="Arial"/>
                          <a:cs typeface="Arial"/>
                        </a:rPr>
                        <a:t>-96.8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437.9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61.95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8647086" y="4995164"/>
            <a:ext cx="457200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ts val="5600"/>
              </a:lnSpc>
              <a:spcBef>
                <a:spcPts val="100"/>
              </a:spcBef>
            </a:pPr>
            <a:r>
              <a:rPr sz="4800" spc="-150" dirty="0">
                <a:latin typeface="Arial"/>
                <a:cs typeface="Arial"/>
              </a:rPr>
              <a:t>b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3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61646" y="5445759"/>
            <a:ext cx="457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4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28287" y="5067807"/>
            <a:ext cx="457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3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79733" y="1387347"/>
            <a:ext cx="221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latin typeface="Arial"/>
                <a:cs typeface="Arial"/>
              </a:rPr>
              <a:t>f(x,W) </a:t>
            </a:r>
            <a:r>
              <a:rPr sz="2800" spc="-245" dirty="0">
                <a:latin typeface="Arial"/>
                <a:cs typeface="Arial"/>
              </a:rPr>
              <a:t>= </a:t>
            </a:r>
            <a:r>
              <a:rPr sz="2800" spc="-175" dirty="0">
                <a:latin typeface="Arial"/>
                <a:cs typeface="Arial"/>
              </a:rPr>
              <a:t>Wx </a:t>
            </a:r>
            <a:r>
              <a:rPr sz="2800" spc="-245" dirty="0">
                <a:latin typeface="Arial"/>
                <a:cs typeface="Arial"/>
              </a:rPr>
              <a:t>+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D6BD1B14-7325-F143-806A-46690CF8F06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31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21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Linear </a:t>
            </a:r>
            <a:r>
              <a:rPr spc="-204" dirty="0"/>
              <a:t>Classifier: </a:t>
            </a:r>
            <a:r>
              <a:rPr u="heavy" spc="-215" dirty="0">
                <a:uFill>
                  <a:solidFill>
                    <a:srgbClr val="000000"/>
                  </a:solidFill>
                </a:uFill>
              </a:rPr>
              <a:t>Algebraic</a:t>
            </a:r>
            <a:r>
              <a:rPr u="heavy" spc="-22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25" dirty="0">
                <a:uFill>
                  <a:solidFill>
                    <a:srgbClr val="000000"/>
                  </a:solidFill>
                </a:uFill>
              </a:rPr>
              <a:t>Viewpoint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76568" y="2656312"/>
          <a:ext cx="329692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0" dirty="0">
                          <a:latin typeface="Arial"/>
                          <a:cs typeface="Arial"/>
                        </a:rPr>
                        <a:t>0.25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92874" y="4567935"/>
            <a:ext cx="15633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3815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latin typeface="Arial"/>
                <a:cs typeface="Arial"/>
              </a:rPr>
              <a:t>Input</a:t>
            </a:r>
            <a:r>
              <a:rPr sz="2500" spc="-22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image  </a:t>
            </a:r>
            <a:r>
              <a:rPr sz="2500" spc="-95" dirty="0">
                <a:latin typeface="Arial"/>
                <a:cs typeface="Arial"/>
              </a:rPr>
              <a:t>(2,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2)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72497" y="2265199"/>
          <a:ext cx="824230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45076" y="2890019"/>
          <a:ext cx="164846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057655" y="1817304"/>
            <a:ext cx="3989704" cy="2755265"/>
            <a:chOff x="1057655" y="1817304"/>
            <a:chExt cx="3989704" cy="2755265"/>
          </a:xfrm>
        </p:grpSpPr>
        <p:sp>
          <p:nvSpPr>
            <p:cNvPr id="8" name="object 8"/>
            <p:cNvSpPr/>
            <p:nvPr/>
          </p:nvSpPr>
          <p:spPr>
            <a:xfrm>
              <a:off x="1057655" y="2779775"/>
              <a:ext cx="1831848" cy="1792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4211" y="1831592"/>
              <a:ext cx="3059430" cy="950594"/>
            </a:xfrm>
            <a:custGeom>
              <a:avLst/>
              <a:gdLst/>
              <a:ahLst/>
              <a:cxnLst/>
              <a:rect l="l" t="t" r="r" b="b"/>
              <a:pathLst>
                <a:path w="3059429" h="950594">
                  <a:moveTo>
                    <a:pt x="0" y="950552"/>
                  </a:moveTo>
                  <a:lnTo>
                    <a:pt x="0" y="0"/>
                  </a:lnTo>
                  <a:lnTo>
                    <a:pt x="3058803" y="0"/>
                  </a:lnTo>
                </a:path>
              </a:pathLst>
            </a:custGeom>
            <a:ln w="2857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999169" y="1817438"/>
            <a:ext cx="2517140" cy="455295"/>
          </a:xfrm>
          <a:custGeom>
            <a:avLst/>
            <a:gdLst/>
            <a:ahLst/>
            <a:cxnLst/>
            <a:rect l="l" t="t" r="r" b="b"/>
            <a:pathLst>
              <a:path w="2517140" h="455294">
                <a:moveTo>
                  <a:pt x="2463545" y="373307"/>
                </a:moveTo>
                <a:lnTo>
                  <a:pt x="2433073" y="379500"/>
                </a:lnTo>
                <a:lnTo>
                  <a:pt x="2492150" y="454972"/>
                </a:lnTo>
                <a:lnTo>
                  <a:pt x="2510980" y="385075"/>
                </a:lnTo>
                <a:lnTo>
                  <a:pt x="2463636" y="385075"/>
                </a:lnTo>
                <a:lnTo>
                  <a:pt x="2463545" y="373307"/>
                </a:lnTo>
                <a:close/>
              </a:path>
              <a:path w="2517140" h="455294">
                <a:moveTo>
                  <a:pt x="2492078" y="367509"/>
                </a:moveTo>
                <a:lnTo>
                  <a:pt x="2463545" y="373307"/>
                </a:lnTo>
                <a:lnTo>
                  <a:pt x="2463636" y="385075"/>
                </a:lnTo>
                <a:lnTo>
                  <a:pt x="2492211" y="384855"/>
                </a:lnTo>
                <a:lnTo>
                  <a:pt x="2492078" y="367509"/>
                </a:lnTo>
                <a:close/>
              </a:path>
              <a:path w="2517140" h="455294">
                <a:moveTo>
                  <a:pt x="2517081" y="362428"/>
                </a:moveTo>
                <a:lnTo>
                  <a:pt x="2492078" y="367509"/>
                </a:lnTo>
                <a:lnTo>
                  <a:pt x="2492211" y="384855"/>
                </a:lnTo>
                <a:lnTo>
                  <a:pt x="2463636" y="385075"/>
                </a:lnTo>
                <a:lnTo>
                  <a:pt x="2510980" y="385075"/>
                </a:lnTo>
                <a:lnTo>
                  <a:pt x="2517081" y="362428"/>
                </a:lnTo>
                <a:close/>
              </a:path>
              <a:path w="2517140" h="455294">
                <a:moveTo>
                  <a:pt x="2489367" y="14396"/>
                </a:moveTo>
                <a:lnTo>
                  <a:pt x="2460791" y="14396"/>
                </a:lnTo>
                <a:lnTo>
                  <a:pt x="2475077" y="28575"/>
                </a:lnTo>
                <a:lnTo>
                  <a:pt x="2460900" y="28575"/>
                </a:lnTo>
                <a:lnTo>
                  <a:pt x="2463545" y="373307"/>
                </a:lnTo>
                <a:lnTo>
                  <a:pt x="2492078" y="367509"/>
                </a:lnTo>
                <a:lnTo>
                  <a:pt x="2489476" y="28575"/>
                </a:lnTo>
                <a:lnTo>
                  <a:pt x="2475077" y="28575"/>
                </a:lnTo>
                <a:lnTo>
                  <a:pt x="2460791" y="14396"/>
                </a:lnTo>
                <a:lnTo>
                  <a:pt x="2489367" y="14396"/>
                </a:lnTo>
                <a:close/>
              </a:path>
              <a:path w="2517140" h="455294">
                <a:moveTo>
                  <a:pt x="2482926" y="0"/>
                </a:moveTo>
                <a:lnTo>
                  <a:pt x="0" y="0"/>
                </a:lnTo>
                <a:lnTo>
                  <a:pt x="0" y="28575"/>
                </a:lnTo>
                <a:lnTo>
                  <a:pt x="2460900" y="28575"/>
                </a:lnTo>
                <a:lnTo>
                  <a:pt x="2460791" y="14396"/>
                </a:lnTo>
                <a:lnTo>
                  <a:pt x="2489367" y="14396"/>
                </a:lnTo>
                <a:lnTo>
                  <a:pt x="2489305" y="6329"/>
                </a:lnTo>
                <a:lnTo>
                  <a:pt x="248292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20539" y="4833620"/>
            <a:ext cx="1496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spc="-397" baseline="-9259" dirty="0">
                <a:latin typeface="Arial"/>
                <a:cs typeface="Arial"/>
              </a:rPr>
              <a:t>W </a:t>
            </a:r>
            <a:r>
              <a:rPr sz="2500" spc="-95" dirty="0">
                <a:latin typeface="Arial"/>
                <a:cs typeface="Arial"/>
              </a:rPr>
              <a:t>(3,</a:t>
            </a:r>
            <a:r>
              <a:rPr sz="2500" spc="40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4)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7274" y="1315719"/>
            <a:ext cx="333882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0" dirty="0">
                <a:latin typeface="Arial"/>
                <a:cs typeface="Arial"/>
              </a:rPr>
              <a:t>Stretch </a:t>
            </a:r>
            <a:r>
              <a:rPr sz="2500" spc="-120" dirty="0">
                <a:latin typeface="Arial"/>
                <a:cs typeface="Arial"/>
              </a:rPr>
              <a:t>pixels </a:t>
            </a:r>
            <a:r>
              <a:rPr sz="2500" spc="-10" dirty="0">
                <a:latin typeface="Arial"/>
                <a:cs typeface="Arial"/>
              </a:rPr>
              <a:t>into</a:t>
            </a:r>
            <a:r>
              <a:rPr sz="2500" spc="-215" dirty="0">
                <a:latin typeface="Arial"/>
                <a:cs typeface="Arial"/>
              </a:rPr>
              <a:t> </a:t>
            </a:r>
            <a:r>
              <a:rPr sz="2500" spc="-95" dirty="0">
                <a:latin typeface="Arial"/>
                <a:cs typeface="Arial"/>
              </a:rPr>
              <a:t>column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457937" y="2656332"/>
          <a:ext cx="82423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3.2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-1.2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017865" y="3483355"/>
            <a:ext cx="1733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6685" algn="l"/>
              </a:tabLst>
            </a:pPr>
            <a:r>
              <a:rPr sz="4800" spc="-415" dirty="0">
                <a:latin typeface="Arial"/>
                <a:cs typeface="Arial"/>
              </a:rPr>
              <a:t>+	=</a:t>
            </a:r>
            <a:endParaRPr sz="4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988905" y="2656332"/>
          <a:ext cx="1119505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5" dirty="0">
                          <a:latin typeface="Arial"/>
                          <a:cs typeface="Arial"/>
                        </a:rPr>
                        <a:t>-96.8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437.9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61.95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8647086" y="4995164"/>
            <a:ext cx="457200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ts val="5600"/>
              </a:lnSpc>
              <a:spcBef>
                <a:spcPts val="100"/>
              </a:spcBef>
            </a:pPr>
            <a:r>
              <a:rPr sz="4800" spc="-150" dirty="0">
                <a:latin typeface="Arial"/>
                <a:cs typeface="Arial"/>
              </a:rPr>
              <a:t>b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3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61646" y="5445759"/>
            <a:ext cx="457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4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28287" y="5067807"/>
            <a:ext cx="457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3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79733" y="1387347"/>
            <a:ext cx="221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latin typeface="Arial"/>
                <a:cs typeface="Arial"/>
              </a:rPr>
              <a:t>f(x,W) </a:t>
            </a:r>
            <a:r>
              <a:rPr sz="2800" spc="-245" dirty="0">
                <a:latin typeface="Arial"/>
                <a:cs typeface="Arial"/>
              </a:rPr>
              <a:t>= </a:t>
            </a:r>
            <a:r>
              <a:rPr sz="2800" spc="-175" dirty="0">
                <a:latin typeface="Arial"/>
                <a:cs typeface="Arial"/>
              </a:rPr>
              <a:t>Wx </a:t>
            </a:r>
            <a:r>
              <a:rPr sz="2800" spc="-245" dirty="0">
                <a:latin typeface="Arial"/>
                <a:cs typeface="Arial"/>
              </a:rPr>
              <a:t>+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B6C3C352-EF5B-1641-AAD6-FECC70056682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74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36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Linear </a:t>
            </a:r>
            <a:r>
              <a:rPr spc="-204" dirty="0"/>
              <a:t>Classifier: </a:t>
            </a:r>
            <a:r>
              <a:rPr spc="-335" dirty="0"/>
              <a:t>Bias</a:t>
            </a:r>
            <a:r>
              <a:rPr spc="-265" dirty="0"/>
              <a:t> </a:t>
            </a:r>
            <a:r>
              <a:rPr spc="-260" dirty="0"/>
              <a:t>Trick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2874" y="4567935"/>
            <a:ext cx="15633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3815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latin typeface="Arial"/>
                <a:cs typeface="Arial"/>
              </a:rPr>
              <a:t>Input</a:t>
            </a:r>
            <a:r>
              <a:rPr sz="2500" spc="-22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image  </a:t>
            </a:r>
            <a:r>
              <a:rPr sz="2500" spc="-95" dirty="0">
                <a:latin typeface="Arial"/>
                <a:cs typeface="Arial"/>
              </a:rPr>
              <a:t>(2,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2)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45076" y="2890019"/>
          <a:ext cx="164846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057655" y="2779776"/>
            <a:ext cx="1831848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959923" y="1817303"/>
            <a:ext cx="6750050" cy="979169"/>
            <a:chOff x="1959923" y="1817303"/>
            <a:chExt cx="6750050" cy="979169"/>
          </a:xfrm>
        </p:grpSpPr>
        <p:sp>
          <p:nvSpPr>
            <p:cNvPr id="7" name="object 7"/>
            <p:cNvSpPr/>
            <p:nvPr/>
          </p:nvSpPr>
          <p:spPr>
            <a:xfrm>
              <a:off x="1974211" y="1831592"/>
              <a:ext cx="3059430" cy="950594"/>
            </a:xfrm>
            <a:custGeom>
              <a:avLst/>
              <a:gdLst/>
              <a:ahLst/>
              <a:cxnLst/>
              <a:rect l="l" t="t" r="r" b="b"/>
              <a:pathLst>
                <a:path w="3059429" h="950594">
                  <a:moveTo>
                    <a:pt x="0" y="950552"/>
                  </a:moveTo>
                  <a:lnTo>
                    <a:pt x="0" y="0"/>
                  </a:lnTo>
                  <a:lnTo>
                    <a:pt x="3058803" y="0"/>
                  </a:lnTo>
                </a:path>
              </a:pathLst>
            </a:custGeom>
            <a:ln w="2857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3015" y="1817303"/>
              <a:ext cx="3677285" cy="455295"/>
            </a:xfrm>
            <a:custGeom>
              <a:avLst/>
              <a:gdLst/>
              <a:ahLst/>
              <a:cxnLst/>
              <a:rect l="l" t="t" r="r" b="b"/>
              <a:pathLst>
                <a:path w="3677284" h="455294">
                  <a:moveTo>
                    <a:pt x="3619612" y="369393"/>
                  </a:moveTo>
                  <a:lnTo>
                    <a:pt x="3591026" y="369417"/>
                  </a:lnTo>
                  <a:lnTo>
                    <a:pt x="3633960" y="455107"/>
                  </a:lnTo>
                  <a:lnTo>
                    <a:pt x="3669604" y="383669"/>
                  </a:lnTo>
                  <a:lnTo>
                    <a:pt x="3619613" y="383669"/>
                  </a:lnTo>
                  <a:lnTo>
                    <a:pt x="3619612" y="369393"/>
                  </a:lnTo>
                  <a:close/>
                </a:path>
                <a:path w="3677284" h="455294">
                  <a:moveTo>
                    <a:pt x="3648187" y="369370"/>
                  </a:moveTo>
                  <a:lnTo>
                    <a:pt x="3619612" y="369393"/>
                  </a:lnTo>
                  <a:lnTo>
                    <a:pt x="3619613" y="383669"/>
                  </a:lnTo>
                  <a:lnTo>
                    <a:pt x="3648188" y="383669"/>
                  </a:lnTo>
                  <a:lnTo>
                    <a:pt x="3648187" y="369370"/>
                  </a:lnTo>
                  <a:close/>
                </a:path>
                <a:path w="3677284" h="455294">
                  <a:moveTo>
                    <a:pt x="3676751" y="369346"/>
                  </a:moveTo>
                  <a:lnTo>
                    <a:pt x="3648187" y="369370"/>
                  </a:lnTo>
                  <a:lnTo>
                    <a:pt x="3648188" y="383669"/>
                  </a:lnTo>
                  <a:lnTo>
                    <a:pt x="3669604" y="383669"/>
                  </a:lnTo>
                  <a:lnTo>
                    <a:pt x="3676751" y="369346"/>
                  </a:lnTo>
                  <a:close/>
                </a:path>
                <a:path w="3677284" h="455294">
                  <a:moveTo>
                    <a:pt x="3619601" y="14288"/>
                  </a:moveTo>
                  <a:lnTo>
                    <a:pt x="3619612" y="369393"/>
                  </a:lnTo>
                  <a:lnTo>
                    <a:pt x="3648187" y="369370"/>
                  </a:lnTo>
                  <a:lnTo>
                    <a:pt x="3648177" y="28575"/>
                  </a:lnTo>
                  <a:lnTo>
                    <a:pt x="3633889" y="28575"/>
                  </a:lnTo>
                  <a:lnTo>
                    <a:pt x="3619601" y="14288"/>
                  </a:lnTo>
                  <a:close/>
                </a:path>
                <a:path w="3677284" h="455294">
                  <a:moveTo>
                    <a:pt x="3641779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3619602" y="28575"/>
                  </a:lnTo>
                  <a:lnTo>
                    <a:pt x="3619601" y="14288"/>
                  </a:lnTo>
                  <a:lnTo>
                    <a:pt x="3648176" y="14288"/>
                  </a:lnTo>
                  <a:lnTo>
                    <a:pt x="3648176" y="6396"/>
                  </a:lnTo>
                  <a:lnTo>
                    <a:pt x="3641779" y="0"/>
                  </a:lnTo>
                  <a:close/>
                </a:path>
                <a:path w="3677284" h="455294">
                  <a:moveTo>
                    <a:pt x="3648176" y="14288"/>
                  </a:moveTo>
                  <a:lnTo>
                    <a:pt x="3619601" y="14288"/>
                  </a:lnTo>
                  <a:lnTo>
                    <a:pt x="3633889" y="28575"/>
                  </a:lnTo>
                  <a:lnTo>
                    <a:pt x="3648177" y="28575"/>
                  </a:lnTo>
                  <a:lnTo>
                    <a:pt x="3648176" y="14288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476568" y="2656312"/>
          <a:ext cx="4130674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1.3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2.1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3.2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0" dirty="0">
                          <a:latin typeface="Arial"/>
                          <a:cs typeface="Arial"/>
                        </a:rPr>
                        <a:t>0.25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0.2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-0.3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80" dirty="0">
                          <a:latin typeface="Arial"/>
                          <a:cs typeface="Arial"/>
                        </a:rPr>
                        <a:t>-1.2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20539" y="4833620"/>
            <a:ext cx="1496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spc="-397" baseline="-9259" dirty="0">
                <a:latin typeface="Arial"/>
                <a:cs typeface="Arial"/>
              </a:rPr>
              <a:t>W </a:t>
            </a:r>
            <a:r>
              <a:rPr sz="2500" spc="-95" dirty="0">
                <a:latin typeface="Arial"/>
                <a:cs typeface="Arial"/>
              </a:rPr>
              <a:t>(3,</a:t>
            </a:r>
            <a:r>
              <a:rPr sz="2500" spc="40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5)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236276" y="2265199"/>
          <a:ext cx="824230" cy="3911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997274" y="1315719"/>
            <a:ext cx="333882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0" dirty="0">
                <a:latin typeface="Arial"/>
                <a:cs typeface="Arial"/>
              </a:rPr>
              <a:t>Stretch </a:t>
            </a:r>
            <a:r>
              <a:rPr sz="2500" spc="-120" dirty="0">
                <a:latin typeface="Arial"/>
                <a:cs typeface="Arial"/>
              </a:rPr>
              <a:t>pixels </a:t>
            </a:r>
            <a:r>
              <a:rPr sz="2500" spc="-10" dirty="0">
                <a:latin typeface="Arial"/>
                <a:cs typeface="Arial"/>
              </a:rPr>
              <a:t>into</a:t>
            </a:r>
            <a:r>
              <a:rPr sz="2500" spc="-215" dirty="0">
                <a:latin typeface="Arial"/>
                <a:cs typeface="Arial"/>
              </a:rPr>
              <a:t> </a:t>
            </a:r>
            <a:r>
              <a:rPr sz="2500" spc="-95" dirty="0">
                <a:latin typeface="Arial"/>
                <a:cs typeface="Arial"/>
              </a:rPr>
              <a:t>column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988905" y="2656332"/>
          <a:ext cx="1119505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100" b="1" spc="-85" dirty="0">
                          <a:latin typeface="Arial"/>
                          <a:cs typeface="Arial"/>
                        </a:rPr>
                        <a:t>-96.8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437.9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100" b="1" spc="-95" dirty="0">
                          <a:latin typeface="Arial"/>
                          <a:cs typeface="Arial"/>
                        </a:rPr>
                        <a:t>61.95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9422100" y="3483355"/>
            <a:ext cx="329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15" dirty="0">
                <a:latin typeface="Arial"/>
                <a:cs typeface="Arial"/>
              </a:rPr>
              <a:t>=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5447" y="5067807"/>
            <a:ext cx="160020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065">
              <a:lnSpc>
                <a:spcPts val="299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3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990"/>
              </a:lnSpc>
            </a:pPr>
            <a:r>
              <a:rPr sz="2500" spc="-90" dirty="0">
                <a:latin typeface="Arial"/>
                <a:cs typeface="Arial"/>
              </a:rPr>
              <a:t>(5,)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8318" y="312927"/>
            <a:ext cx="37712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30" dirty="0">
                <a:latin typeface="Arial"/>
                <a:cs typeface="Arial"/>
              </a:rPr>
              <a:t>Add </a:t>
            </a:r>
            <a:r>
              <a:rPr sz="2500" spc="-90" dirty="0">
                <a:latin typeface="Arial"/>
                <a:cs typeface="Arial"/>
              </a:rPr>
              <a:t>extra </a:t>
            </a:r>
            <a:r>
              <a:rPr sz="2500" spc="-105" dirty="0">
                <a:latin typeface="Arial"/>
                <a:cs typeface="Arial"/>
              </a:rPr>
              <a:t>one </a:t>
            </a:r>
            <a:r>
              <a:rPr sz="2500" spc="20" dirty="0">
                <a:latin typeface="Arial"/>
                <a:cs typeface="Arial"/>
              </a:rPr>
              <a:t>to </a:t>
            </a:r>
            <a:r>
              <a:rPr sz="2500" spc="-100" dirty="0">
                <a:latin typeface="Arial"/>
                <a:cs typeface="Arial"/>
              </a:rPr>
              <a:t>data</a:t>
            </a:r>
            <a:r>
              <a:rPr sz="2500" spc="-465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vector;  </a:t>
            </a:r>
            <a:r>
              <a:rPr sz="2500" spc="-135" dirty="0">
                <a:latin typeface="Arial"/>
                <a:cs typeface="Arial"/>
              </a:rPr>
              <a:t>bias </a:t>
            </a:r>
            <a:r>
              <a:rPr sz="2500" spc="-130" dirty="0">
                <a:latin typeface="Arial"/>
                <a:cs typeface="Arial"/>
              </a:rPr>
              <a:t>is </a:t>
            </a:r>
            <a:r>
              <a:rPr sz="2500" spc="-120" dirty="0">
                <a:latin typeface="Arial"/>
                <a:cs typeface="Arial"/>
              </a:rPr>
              <a:t>absorbed </a:t>
            </a:r>
            <a:r>
              <a:rPr sz="2500" spc="-10" dirty="0">
                <a:latin typeface="Arial"/>
                <a:cs typeface="Arial"/>
              </a:rPr>
              <a:t>into </a:t>
            </a:r>
            <a:r>
              <a:rPr sz="2500" spc="-90" dirty="0">
                <a:latin typeface="Arial"/>
                <a:cs typeface="Arial"/>
              </a:rPr>
              <a:t>last  </a:t>
            </a:r>
            <a:r>
              <a:rPr sz="2500" spc="-95" dirty="0">
                <a:latin typeface="Arial"/>
                <a:cs typeface="Arial"/>
              </a:rPr>
              <a:t>column </a:t>
            </a:r>
            <a:r>
              <a:rPr sz="2500" spc="-10" dirty="0">
                <a:latin typeface="Arial"/>
                <a:cs typeface="Arial"/>
              </a:rPr>
              <a:t>of </a:t>
            </a:r>
            <a:r>
              <a:rPr sz="2500" spc="-65" dirty="0">
                <a:latin typeface="Arial"/>
                <a:cs typeface="Arial"/>
              </a:rPr>
              <a:t>weight</a:t>
            </a:r>
            <a:r>
              <a:rPr sz="2500" spc="-305" dirty="0">
                <a:latin typeface="Arial"/>
                <a:cs typeface="Arial"/>
              </a:rPr>
              <a:t> </a:t>
            </a:r>
            <a:r>
              <a:rPr sz="2500" spc="-55" dirty="0">
                <a:latin typeface="Arial"/>
                <a:cs typeface="Arial"/>
              </a:rPr>
              <a:t>matrix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58EB750-E546-F041-A7D9-86C68FA7A3E2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99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112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Interpreting </a:t>
            </a:r>
            <a:r>
              <a:rPr spc="-345" dirty="0"/>
              <a:t>a </a:t>
            </a:r>
            <a:r>
              <a:rPr spc="-210" dirty="0"/>
              <a:t>Linear</a:t>
            </a:r>
            <a:r>
              <a:rPr spc="-235" dirty="0"/>
              <a:t> </a:t>
            </a:r>
            <a:r>
              <a:rPr spc="-215" dirty="0"/>
              <a:t>Classifier</a:t>
            </a:r>
          </a:p>
        </p:txBody>
      </p:sp>
      <p:sp>
        <p:nvSpPr>
          <p:cNvPr id="3" name="object 3"/>
          <p:cNvSpPr/>
          <p:nvPr/>
        </p:nvSpPr>
        <p:spPr>
          <a:xfrm>
            <a:off x="8317992" y="1453896"/>
            <a:ext cx="1188719" cy="116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68525" y="2973610"/>
          <a:ext cx="1207770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spc="-55" dirty="0">
                          <a:latin typeface="Arial"/>
                          <a:cs typeface="Arial"/>
                        </a:rPr>
                        <a:t>-0.5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spc="-60" dirty="0">
                          <a:latin typeface="Arial"/>
                          <a:cs typeface="Arial"/>
                        </a:rPr>
                        <a:t>2.0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04763" y="2973610"/>
          <a:ext cx="1207770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spc="-60" dirty="0">
                          <a:latin typeface="Arial"/>
                          <a:cs typeface="Arial"/>
                        </a:rPr>
                        <a:t>1.5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spc="-60" dirty="0">
                          <a:latin typeface="Arial"/>
                          <a:cs typeface="Arial"/>
                        </a:rPr>
                        <a:t>2.1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141019" y="2973610"/>
          <a:ext cx="1207770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500" b="1" spc="-60" dirty="0">
                          <a:latin typeface="Arial"/>
                          <a:cs typeface="Arial"/>
                        </a:rPr>
                        <a:t>.25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spc="-60" dirty="0">
                          <a:latin typeface="Arial"/>
                          <a:cs typeface="Arial"/>
                        </a:rPr>
                        <a:t>0.2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500" b="1" spc="-55" dirty="0">
                          <a:latin typeface="Arial"/>
                          <a:cs typeface="Arial"/>
                        </a:rPr>
                        <a:t>-0.3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822131" y="4506908"/>
            <a:ext cx="510540" cy="508000"/>
          </a:xfrm>
          <a:prstGeom prst="rect">
            <a:avLst/>
          </a:prstGeom>
          <a:solidFill>
            <a:srgbClr val="FCE5CD"/>
          </a:solidFill>
          <a:ln w="9525">
            <a:solidFill>
              <a:srgbClr val="0000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05"/>
              </a:spcBef>
            </a:pPr>
            <a:r>
              <a:rPr sz="1500" spc="-65" dirty="0">
                <a:latin typeface="Arial"/>
                <a:cs typeface="Arial"/>
              </a:rPr>
              <a:t>1.1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8369" y="4506908"/>
            <a:ext cx="510540" cy="508000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05"/>
              </a:spcBef>
            </a:pPr>
            <a:r>
              <a:rPr sz="1500" spc="-65" dirty="0">
                <a:latin typeface="Arial"/>
                <a:cs typeface="Arial"/>
              </a:rPr>
              <a:t>3.2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9605" y="4506908"/>
            <a:ext cx="510540" cy="50800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185"/>
              </a:spcBef>
            </a:pPr>
            <a:r>
              <a:rPr sz="1200" spc="-50" dirty="0">
                <a:latin typeface="Arial"/>
                <a:cs typeface="Arial"/>
              </a:rPr>
              <a:t>-1.2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1574" y="4547107"/>
            <a:ext cx="189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0103" y="2023427"/>
            <a:ext cx="3750945" cy="959485"/>
          </a:xfrm>
          <a:custGeom>
            <a:avLst/>
            <a:gdLst/>
            <a:ahLst/>
            <a:cxnLst/>
            <a:rect l="l" t="t" r="r" b="b"/>
            <a:pathLst>
              <a:path w="3750945" h="959485">
                <a:moveTo>
                  <a:pt x="1289443" y="0"/>
                </a:moveTo>
                <a:lnTo>
                  <a:pt x="35331" y="0"/>
                </a:lnTo>
                <a:lnTo>
                  <a:pt x="32905" y="1016"/>
                </a:lnTo>
                <a:lnTo>
                  <a:pt x="29324" y="4584"/>
                </a:lnTo>
                <a:lnTo>
                  <a:pt x="28321" y="7023"/>
                </a:lnTo>
                <a:lnTo>
                  <a:pt x="29756" y="884516"/>
                </a:lnTo>
                <a:lnTo>
                  <a:pt x="0" y="887933"/>
                </a:lnTo>
                <a:lnTo>
                  <a:pt x="46570" y="959281"/>
                </a:lnTo>
                <a:lnTo>
                  <a:pt x="69519" y="896213"/>
                </a:lnTo>
                <a:lnTo>
                  <a:pt x="75704" y="879221"/>
                </a:lnTo>
                <a:lnTo>
                  <a:pt x="48806" y="882319"/>
                </a:lnTo>
                <a:lnTo>
                  <a:pt x="47396" y="19050"/>
                </a:lnTo>
                <a:lnTo>
                  <a:pt x="1289443" y="19050"/>
                </a:lnTo>
                <a:lnTo>
                  <a:pt x="1289443" y="9512"/>
                </a:lnTo>
                <a:lnTo>
                  <a:pt x="1289443" y="0"/>
                </a:lnTo>
                <a:close/>
              </a:path>
              <a:path w="3750945" h="959485">
                <a:moveTo>
                  <a:pt x="1935530" y="883081"/>
                </a:moveTo>
                <a:lnTo>
                  <a:pt x="1906955" y="883081"/>
                </a:lnTo>
                <a:lnTo>
                  <a:pt x="1906955" y="791654"/>
                </a:lnTo>
                <a:lnTo>
                  <a:pt x="1906955" y="776871"/>
                </a:lnTo>
                <a:lnTo>
                  <a:pt x="1902968" y="772871"/>
                </a:lnTo>
                <a:lnTo>
                  <a:pt x="1902968" y="772604"/>
                </a:lnTo>
                <a:lnTo>
                  <a:pt x="1902968" y="604977"/>
                </a:lnTo>
                <a:lnTo>
                  <a:pt x="1883918" y="604977"/>
                </a:lnTo>
                <a:lnTo>
                  <a:pt x="1883918" y="787387"/>
                </a:lnTo>
                <a:lnTo>
                  <a:pt x="1887905" y="791387"/>
                </a:lnTo>
                <a:lnTo>
                  <a:pt x="1887905" y="883081"/>
                </a:lnTo>
                <a:lnTo>
                  <a:pt x="1859330" y="883081"/>
                </a:lnTo>
                <a:lnTo>
                  <a:pt x="1897430" y="959281"/>
                </a:lnTo>
                <a:lnTo>
                  <a:pt x="1929180" y="895781"/>
                </a:lnTo>
                <a:lnTo>
                  <a:pt x="1935530" y="883081"/>
                </a:lnTo>
                <a:close/>
              </a:path>
              <a:path w="3750945" h="959485">
                <a:moveTo>
                  <a:pt x="3722560" y="9550"/>
                </a:moveTo>
                <a:lnTo>
                  <a:pt x="3722547" y="4254"/>
                </a:lnTo>
                <a:lnTo>
                  <a:pt x="3718293" y="0"/>
                </a:lnTo>
                <a:lnTo>
                  <a:pt x="2497429" y="0"/>
                </a:lnTo>
                <a:lnTo>
                  <a:pt x="2497429" y="19050"/>
                </a:lnTo>
                <a:lnTo>
                  <a:pt x="3703523" y="19050"/>
                </a:lnTo>
                <a:lnTo>
                  <a:pt x="3703510" y="9550"/>
                </a:lnTo>
                <a:lnTo>
                  <a:pt x="3722560" y="9550"/>
                </a:lnTo>
                <a:close/>
              </a:path>
              <a:path w="3750945" h="959485">
                <a:moveTo>
                  <a:pt x="3750868" y="861568"/>
                </a:moveTo>
                <a:lnTo>
                  <a:pt x="3724008" y="864717"/>
                </a:lnTo>
                <a:lnTo>
                  <a:pt x="3722573" y="19050"/>
                </a:lnTo>
                <a:lnTo>
                  <a:pt x="3713035" y="19050"/>
                </a:lnTo>
                <a:lnTo>
                  <a:pt x="3703523" y="19050"/>
                </a:lnTo>
                <a:lnTo>
                  <a:pt x="3704971" y="866952"/>
                </a:lnTo>
                <a:lnTo>
                  <a:pt x="3675189" y="870445"/>
                </a:lnTo>
                <a:lnTo>
                  <a:pt x="3721912" y="941692"/>
                </a:lnTo>
                <a:lnTo>
                  <a:pt x="3744696" y="878636"/>
                </a:lnTo>
                <a:lnTo>
                  <a:pt x="3750868" y="86156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37498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5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5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1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5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5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5821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5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5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1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5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5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20585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4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4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1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3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4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9892" y="5290170"/>
            <a:ext cx="731520" cy="508000"/>
          </a:xfrm>
          <a:prstGeom prst="rect">
            <a:avLst/>
          </a:prstGeom>
          <a:solidFill>
            <a:srgbClr val="FCE5CD"/>
          </a:solidFill>
          <a:ln w="9525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930"/>
              </a:spcBef>
            </a:pPr>
            <a:r>
              <a:rPr sz="1600" spc="-70" dirty="0">
                <a:latin typeface="Arial"/>
                <a:cs typeface="Arial"/>
              </a:rPr>
              <a:t>-96.8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37498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5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5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0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5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5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65821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5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5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0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5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5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20585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8574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69850" y="200831"/>
                </a:lnTo>
                <a:lnTo>
                  <a:pt x="28575" y="200831"/>
                </a:lnTo>
                <a:lnTo>
                  <a:pt x="28574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0"/>
                </a:lnTo>
                <a:lnTo>
                  <a:pt x="28575" y="200831"/>
                </a:lnTo>
                <a:lnTo>
                  <a:pt x="47625" y="200831"/>
                </a:lnTo>
                <a:lnTo>
                  <a:pt x="47623" y="0"/>
                </a:lnTo>
                <a:close/>
              </a:path>
              <a:path w="76200" h="264795">
                <a:moveTo>
                  <a:pt x="76200" y="188131"/>
                </a:moveTo>
                <a:lnTo>
                  <a:pt x="47624" y="188131"/>
                </a:lnTo>
                <a:lnTo>
                  <a:pt x="47625" y="200831"/>
                </a:lnTo>
                <a:lnTo>
                  <a:pt x="69850" y="200831"/>
                </a:lnTo>
                <a:lnTo>
                  <a:pt x="76200" y="18813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82798" y="5290170"/>
            <a:ext cx="842644" cy="508000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930"/>
              </a:spcBef>
            </a:pPr>
            <a:r>
              <a:rPr sz="1600" spc="-75" dirty="0">
                <a:latin typeface="Arial"/>
                <a:cs typeface="Arial"/>
              </a:rPr>
              <a:t>437.9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28684" y="5290170"/>
            <a:ext cx="842644" cy="50800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930"/>
              </a:spcBef>
            </a:pPr>
            <a:r>
              <a:rPr sz="1600" spc="-75" dirty="0">
                <a:latin typeface="Arial"/>
                <a:cs typeface="Arial"/>
              </a:rPr>
              <a:t>61.95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522029" y="3488658"/>
          <a:ext cx="162560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0.2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-0.5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0.1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2.0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1.5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1.3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2.1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0.0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0.25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0.2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-0.3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86716" y="4424824"/>
            <a:ext cx="792480" cy="40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5425" marR="5080" indent="-213360">
              <a:lnSpc>
                <a:spcPct val="102699"/>
              </a:lnSpc>
              <a:spcBef>
                <a:spcPts val="90"/>
              </a:spcBef>
            </a:pPr>
            <a:r>
              <a:rPr sz="1200" spc="-10" dirty="0">
                <a:latin typeface="Arial"/>
                <a:cs typeface="Arial"/>
              </a:rPr>
              <a:t>Input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image  </a:t>
            </a:r>
            <a:r>
              <a:rPr sz="1200" spc="-20" dirty="0">
                <a:latin typeface="Arial"/>
                <a:cs typeface="Arial"/>
              </a:rPr>
              <a:t>(2,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2)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294857" y="3295835"/>
          <a:ext cx="406400" cy="1542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231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R="16510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72580" y="3603879"/>
          <a:ext cx="812800" cy="77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231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327727" y="3074425"/>
            <a:ext cx="1965325" cy="1358900"/>
            <a:chOff x="327727" y="3074425"/>
            <a:chExt cx="1965325" cy="1358900"/>
          </a:xfrm>
        </p:grpSpPr>
        <p:sp>
          <p:nvSpPr>
            <p:cNvPr id="26" name="object 26"/>
            <p:cNvSpPr/>
            <p:nvPr/>
          </p:nvSpPr>
          <p:spPr>
            <a:xfrm>
              <a:off x="327727" y="3550278"/>
              <a:ext cx="901616" cy="882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8535" y="3080686"/>
              <a:ext cx="1508125" cy="468630"/>
            </a:xfrm>
            <a:custGeom>
              <a:avLst/>
              <a:gdLst/>
              <a:ahLst/>
              <a:cxnLst/>
              <a:rect l="l" t="t" r="r" b="b"/>
              <a:pathLst>
                <a:path w="1508125" h="468629">
                  <a:moveTo>
                    <a:pt x="0" y="468631"/>
                  </a:moveTo>
                  <a:lnTo>
                    <a:pt x="0" y="0"/>
                  </a:lnTo>
                  <a:lnTo>
                    <a:pt x="1508020" y="0"/>
                  </a:lnTo>
                </a:path>
              </a:pathLst>
            </a:custGeom>
            <a:ln w="1252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274968" y="3074424"/>
            <a:ext cx="1238885" cy="223520"/>
          </a:xfrm>
          <a:custGeom>
            <a:avLst/>
            <a:gdLst/>
            <a:ahLst/>
            <a:cxnLst/>
            <a:rect l="l" t="t" r="r" b="b"/>
            <a:pathLst>
              <a:path w="1238885" h="223520">
                <a:moveTo>
                  <a:pt x="1223678" y="0"/>
                </a:moveTo>
                <a:lnTo>
                  <a:pt x="0" y="0"/>
                </a:lnTo>
                <a:lnTo>
                  <a:pt x="0" y="12523"/>
                </a:lnTo>
                <a:lnTo>
                  <a:pt x="1214024" y="12523"/>
                </a:lnTo>
                <a:lnTo>
                  <a:pt x="1215343" y="188037"/>
                </a:lnTo>
                <a:lnTo>
                  <a:pt x="1201933" y="191119"/>
                </a:lnTo>
                <a:lnTo>
                  <a:pt x="1228656" y="223523"/>
                </a:lnTo>
                <a:lnTo>
                  <a:pt x="1238544" y="182703"/>
                </a:lnTo>
                <a:lnTo>
                  <a:pt x="1227844" y="185163"/>
                </a:lnTo>
                <a:lnTo>
                  <a:pt x="1226474" y="2776"/>
                </a:lnTo>
                <a:lnTo>
                  <a:pt x="122367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64928" y="4556314"/>
            <a:ext cx="777875" cy="386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525" spc="-172" baseline="-9456" dirty="0">
                <a:latin typeface="Arial"/>
                <a:cs typeface="Arial"/>
              </a:rPr>
              <a:t>W </a:t>
            </a:r>
            <a:r>
              <a:rPr sz="1200" spc="-20" dirty="0">
                <a:latin typeface="Arial"/>
                <a:cs typeface="Arial"/>
              </a:rPr>
              <a:t>(3,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4)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293" y="2821714"/>
            <a:ext cx="166687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40" dirty="0">
                <a:latin typeface="Arial"/>
                <a:cs typeface="Arial"/>
              </a:rPr>
              <a:t>Stretch </a:t>
            </a:r>
            <a:r>
              <a:rPr sz="1200" spc="-50" dirty="0">
                <a:latin typeface="Arial"/>
                <a:cs typeface="Arial"/>
              </a:rPr>
              <a:t>pixels </a:t>
            </a:r>
            <a:r>
              <a:rPr sz="1200" spc="5" dirty="0">
                <a:latin typeface="Arial"/>
                <a:cs typeface="Arial"/>
              </a:rPr>
              <a:t>into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column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977892" y="3488668"/>
          <a:ext cx="40640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1.1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3.2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-1.2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732675" y="3488668"/>
          <a:ext cx="551815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-96.8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437.9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61.95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3751365" y="3196434"/>
            <a:ext cx="2421890" cy="107950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00"/>
              </a:spcBef>
            </a:pPr>
            <a:r>
              <a:rPr sz="2400" b="1" spc="-95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704850" algn="l"/>
              </a:tabLst>
            </a:pPr>
            <a:r>
              <a:rPr sz="2350" spc="-195" dirty="0">
                <a:latin typeface="Arial"/>
                <a:cs typeface="Arial"/>
              </a:rPr>
              <a:t>+	=</a:t>
            </a:r>
            <a:endParaRPr sz="23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62765" y="4634693"/>
            <a:ext cx="24193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545">
              <a:lnSpc>
                <a:spcPts val="2760"/>
              </a:lnSpc>
              <a:spcBef>
                <a:spcPts val="114"/>
              </a:spcBef>
            </a:pPr>
            <a:r>
              <a:rPr sz="2350" spc="-65" dirty="0">
                <a:latin typeface="Arial"/>
                <a:cs typeface="Arial"/>
              </a:rPr>
              <a:t>b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200" spc="-10" dirty="0">
                <a:latin typeface="Arial"/>
                <a:cs typeface="Arial"/>
              </a:rPr>
              <a:t>(</a:t>
            </a:r>
            <a:r>
              <a:rPr sz="1200" spc="-30" dirty="0">
                <a:latin typeface="Arial"/>
                <a:cs typeface="Arial"/>
              </a:rPr>
              <a:t>3</a:t>
            </a:r>
            <a:r>
              <a:rPr sz="1200" spc="-45" dirty="0">
                <a:latin typeface="Arial"/>
                <a:cs typeface="Arial"/>
              </a:rPr>
              <a:t>,</a:t>
            </a:r>
            <a:r>
              <a:rPr sz="1200" spc="-3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74251" y="4856888"/>
            <a:ext cx="24193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0" dirty="0">
                <a:latin typeface="Arial"/>
                <a:cs typeface="Arial"/>
              </a:rPr>
              <a:t>(</a:t>
            </a:r>
            <a:r>
              <a:rPr sz="1200" spc="-30" dirty="0">
                <a:latin typeface="Arial"/>
                <a:cs typeface="Arial"/>
              </a:rPr>
              <a:t>4</a:t>
            </a:r>
            <a:r>
              <a:rPr sz="1200" spc="-45" dirty="0">
                <a:latin typeface="Arial"/>
                <a:cs typeface="Arial"/>
              </a:rPr>
              <a:t>,</a:t>
            </a:r>
            <a:r>
              <a:rPr sz="1200" spc="-3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91615" y="4670980"/>
            <a:ext cx="24193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0" dirty="0">
                <a:latin typeface="Arial"/>
                <a:cs typeface="Arial"/>
              </a:rPr>
              <a:t>(</a:t>
            </a:r>
            <a:r>
              <a:rPr sz="1200" spc="-30" dirty="0">
                <a:latin typeface="Arial"/>
                <a:cs typeface="Arial"/>
              </a:rPr>
              <a:t>3</a:t>
            </a:r>
            <a:r>
              <a:rPr sz="1200" spc="-45" dirty="0">
                <a:latin typeface="Arial"/>
                <a:cs typeface="Arial"/>
              </a:rPr>
              <a:t>,</a:t>
            </a:r>
            <a:r>
              <a:rPr sz="1200" spc="-3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6963" y="1216660"/>
            <a:ext cx="290957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39300"/>
              </a:lnSpc>
              <a:spcBef>
                <a:spcPts val="100"/>
              </a:spcBef>
            </a:pPr>
            <a:r>
              <a:rPr sz="2800" u="heavy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Algebraic</a:t>
            </a:r>
            <a:r>
              <a:rPr sz="2800" u="heavy" spc="-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 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f(x,W) </a:t>
            </a:r>
            <a:r>
              <a:rPr sz="2800" spc="-245" dirty="0">
                <a:latin typeface="Arial"/>
                <a:cs typeface="Arial"/>
              </a:rPr>
              <a:t>= </a:t>
            </a:r>
            <a:r>
              <a:rPr sz="2800" spc="-175" dirty="0">
                <a:latin typeface="Arial"/>
                <a:cs typeface="Arial"/>
              </a:rPr>
              <a:t>Wx </a:t>
            </a:r>
            <a:r>
              <a:rPr sz="2800" spc="-245" dirty="0">
                <a:latin typeface="Arial"/>
                <a:cs typeface="Arial"/>
              </a:rPr>
              <a:t>+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15078" y="127507"/>
            <a:ext cx="387350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5" dirty="0">
                <a:latin typeface="Arial"/>
                <a:cs typeface="Arial"/>
              </a:rPr>
              <a:t>Instead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75" dirty="0">
                <a:latin typeface="Arial"/>
                <a:cs typeface="Arial"/>
              </a:rPr>
              <a:t>stretching </a:t>
            </a:r>
            <a:r>
              <a:rPr sz="2400" spc="-114" dirty="0">
                <a:latin typeface="Arial"/>
                <a:cs typeface="Arial"/>
              </a:rPr>
              <a:t>pixels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into  </a:t>
            </a:r>
            <a:r>
              <a:rPr sz="2400" spc="-110" dirty="0">
                <a:latin typeface="Arial"/>
                <a:cs typeface="Arial"/>
              </a:rPr>
              <a:t>columns, </a:t>
            </a:r>
            <a:r>
              <a:rPr sz="2400" spc="-95" dirty="0">
                <a:latin typeface="Arial"/>
                <a:cs typeface="Arial"/>
              </a:rPr>
              <a:t>we </a:t>
            </a:r>
            <a:r>
              <a:rPr sz="2400" spc="-160" dirty="0">
                <a:latin typeface="Arial"/>
                <a:cs typeface="Arial"/>
              </a:rPr>
              <a:t>can </a:t>
            </a:r>
            <a:r>
              <a:rPr sz="2400" spc="-70" dirty="0">
                <a:latin typeface="Arial"/>
                <a:cs typeface="Arial"/>
              </a:rPr>
              <a:t>equivalently  stretch </a:t>
            </a:r>
            <a:r>
              <a:rPr sz="2400" spc="-100" dirty="0">
                <a:latin typeface="Arial"/>
                <a:cs typeface="Arial"/>
              </a:rPr>
              <a:t>rows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35" dirty="0">
                <a:latin typeface="Arial"/>
                <a:cs typeface="Arial"/>
              </a:rPr>
              <a:t>W </a:t>
            </a:r>
            <a:r>
              <a:rPr sz="2400" spc="-15" dirty="0">
                <a:latin typeface="Arial"/>
                <a:cs typeface="Arial"/>
              </a:rPr>
              <a:t>into</a:t>
            </a:r>
            <a:r>
              <a:rPr sz="2400" spc="-36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images!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446AFABB-C4AF-184F-921B-3498F1677313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71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41308" y="1041034"/>
            <a:ext cx="1034323" cy="100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66227" y="2349100"/>
          <a:ext cx="1035050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0.2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spc="-15" dirty="0">
                          <a:latin typeface="Arial"/>
                          <a:cs typeface="Arial"/>
                        </a:rPr>
                        <a:t>-0.5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0.1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2.0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420" y="2349100"/>
          <a:ext cx="1035050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1.5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1.3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2.1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0.0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14627" y="2349100"/>
          <a:ext cx="1035050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.25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25" dirty="0">
                          <a:latin typeface="Arial"/>
                          <a:cs typeface="Arial"/>
                        </a:rPr>
                        <a:t>0.2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250" b="1" spc="-15" dirty="0">
                          <a:latin typeface="Arial"/>
                          <a:cs typeface="Arial"/>
                        </a:rPr>
                        <a:t>-0.3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7465287" y="3403645"/>
            <a:ext cx="445770" cy="699770"/>
            <a:chOff x="7465287" y="3403645"/>
            <a:chExt cx="445770" cy="699770"/>
          </a:xfrm>
        </p:grpSpPr>
        <p:sp>
          <p:nvSpPr>
            <p:cNvPr id="7" name="object 7"/>
            <p:cNvSpPr/>
            <p:nvPr/>
          </p:nvSpPr>
          <p:spPr>
            <a:xfrm>
              <a:off x="7465288" y="3659500"/>
              <a:ext cx="445770" cy="443865"/>
            </a:xfrm>
            <a:custGeom>
              <a:avLst/>
              <a:gdLst/>
              <a:ahLst/>
              <a:cxnLst/>
              <a:rect l="l" t="t" r="r" b="b"/>
              <a:pathLst>
                <a:path w="445770" h="443864">
                  <a:moveTo>
                    <a:pt x="4082" y="0"/>
                  </a:moveTo>
                  <a:lnTo>
                    <a:pt x="4082" y="443556"/>
                  </a:lnTo>
                </a:path>
                <a:path w="445770" h="443864">
                  <a:moveTo>
                    <a:pt x="441587" y="0"/>
                  </a:moveTo>
                  <a:lnTo>
                    <a:pt x="441587" y="443556"/>
                  </a:lnTo>
                </a:path>
                <a:path w="445770" h="443864">
                  <a:moveTo>
                    <a:pt x="0" y="4082"/>
                  </a:moveTo>
                  <a:lnTo>
                    <a:pt x="445670" y="4082"/>
                  </a:lnTo>
                </a:path>
                <a:path w="445770" h="443864">
                  <a:moveTo>
                    <a:pt x="0" y="439473"/>
                  </a:moveTo>
                  <a:lnTo>
                    <a:pt x="445670" y="439473"/>
                  </a:lnTo>
                </a:path>
              </a:pathLst>
            </a:custGeom>
            <a:ln w="8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52549" y="3403645"/>
              <a:ext cx="65324" cy="2266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039481" y="3403645"/>
            <a:ext cx="445770" cy="699770"/>
            <a:chOff x="9039481" y="3403645"/>
            <a:chExt cx="445770" cy="699770"/>
          </a:xfrm>
        </p:grpSpPr>
        <p:sp>
          <p:nvSpPr>
            <p:cNvPr id="10" name="object 10"/>
            <p:cNvSpPr/>
            <p:nvPr/>
          </p:nvSpPr>
          <p:spPr>
            <a:xfrm>
              <a:off x="9039482" y="3659500"/>
              <a:ext cx="445770" cy="443865"/>
            </a:xfrm>
            <a:custGeom>
              <a:avLst/>
              <a:gdLst/>
              <a:ahLst/>
              <a:cxnLst/>
              <a:rect l="l" t="t" r="r" b="b"/>
              <a:pathLst>
                <a:path w="445770" h="443864">
                  <a:moveTo>
                    <a:pt x="4082" y="0"/>
                  </a:moveTo>
                  <a:lnTo>
                    <a:pt x="4082" y="443556"/>
                  </a:lnTo>
                </a:path>
                <a:path w="445770" h="443864">
                  <a:moveTo>
                    <a:pt x="441587" y="0"/>
                  </a:moveTo>
                  <a:lnTo>
                    <a:pt x="441587" y="443556"/>
                  </a:lnTo>
                </a:path>
                <a:path w="445770" h="443864">
                  <a:moveTo>
                    <a:pt x="0" y="4082"/>
                  </a:moveTo>
                  <a:lnTo>
                    <a:pt x="445670" y="4082"/>
                  </a:lnTo>
                </a:path>
                <a:path w="445770" h="443864">
                  <a:moveTo>
                    <a:pt x="0" y="439473"/>
                  </a:moveTo>
                  <a:lnTo>
                    <a:pt x="445670" y="439473"/>
                  </a:lnTo>
                </a:path>
              </a:pathLst>
            </a:custGeom>
            <a:ln w="8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20364" y="3403645"/>
              <a:ext cx="65324" cy="2266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626531" y="3403645"/>
            <a:ext cx="445770" cy="699770"/>
            <a:chOff x="10626531" y="3403645"/>
            <a:chExt cx="445770" cy="699770"/>
          </a:xfrm>
        </p:grpSpPr>
        <p:sp>
          <p:nvSpPr>
            <p:cNvPr id="13" name="object 13"/>
            <p:cNvSpPr/>
            <p:nvPr/>
          </p:nvSpPr>
          <p:spPr>
            <a:xfrm>
              <a:off x="10626531" y="3659500"/>
              <a:ext cx="445770" cy="443865"/>
            </a:xfrm>
            <a:custGeom>
              <a:avLst/>
              <a:gdLst/>
              <a:ahLst/>
              <a:cxnLst/>
              <a:rect l="l" t="t" r="r" b="b"/>
              <a:pathLst>
                <a:path w="445770" h="443864">
                  <a:moveTo>
                    <a:pt x="4082" y="0"/>
                  </a:moveTo>
                  <a:lnTo>
                    <a:pt x="4082" y="443556"/>
                  </a:lnTo>
                </a:path>
                <a:path w="445770" h="443864">
                  <a:moveTo>
                    <a:pt x="441587" y="0"/>
                  </a:moveTo>
                  <a:lnTo>
                    <a:pt x="441587" y="443556"/>
                  </a:lnTo>
                </a:path>
                <a:path w="445770" h="443864">
                  <a:moveTo>
                    <a:pt x="0" y="4082"/>
                  </a:moveTo>
                  <a:lnTo>
                    <a:pt x="445670" y="4082"/>
                  </a:lnTo>
                </a:path>
                <a:path w="445770" h="443864">
                  <a:moveTo>
                    <a:pt x="0" y="439473"/>
                  </a:moveTo>
                  <a:lnTo>
                    <a:pt x="445670" y="439473"/>
                  </a:lnTo>
                </a:path>
              </a:pathLst>
            </a:custGeom>
            <a:ln w="8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09955" y="3403645"/>
              <a:ext cx="65326" cy="2266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17584" y="1536699"/>
            <a:ext cx="5297805" cy="2499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783080">
              <a:lnSpc>
                <a:spcPct val="101400"/>
              </a:lnSpc>
              <a:spcBef>
                <a:spcPts val="50"/>
              </a:spcBef>
            </a:pPr>
            <a:r>
              <a:rPr sz="2800" spc="-140" dirty="0">
                <a:latin typeface="Arial"/>
                <a:cs typeface="Arial"/>
              </a:rPr>
              <a:t>Linear </a:t>
            </a:r>
            <a:r>
              <a:rPr sz="2800" spc="-110" dirty="0">
                <a:latin typeface="Arial"/>
                <a:cs typeface="Arial"/>
              </a:rPr>
              <a:t>classifier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114" dirty="0">
                <a:latin typeface="Arial"/>
                <a:cs typeface="Arial"/>
              </a:rPr>
              <a:t>one  </a:t>
            </a:r>
            <a:r>
              <a:rPr sz="2800" spc="-5" dirty="0">
                <a:latin typeface="Arial"/>
                <a:cs typeface="Arial"/>
              </a:rPr>
              <a:t>“template” </a:t>
            </a:r>
            <a:r>
              <a:rPr sz="2800" spc="-75" dirty="0">
                <a:latin typeface="Arial"/>
                <a:cs typeface="Arial"/>
              </a:rPr>
              <a:t>per</a:t>
            </a:r>
            <a:r>
              <a:rPr sz="2800" spc="-345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category</a:t>
            </a:r>
            <a:endParaRPr sz="2800">
              <a:latin typeface="Arial"/>
              <a:cs typeface="Arial"/>
            </a:endParaRPr>
          </a:p>
          <a:p>
            <a:pPr marL="5047615">
              <a:lnSpc>
                <a:spcPct val="100000"/>
              </a:lnSpc>
              <a:spcBef>
                <a:spcPts val="2240"/>
              </a:spcBef>
            </a:pPr>
            <a:r>
              <a:rPr sz="2050" b="1" spc="-75" dirty="0">
                <a:latin typeface="Arial"/>
                <a:cs typeface="Arial"/>
              </a:rPr>
              <a:t>W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5047615">
              <a:lnSpc>
                <a:spcPct val="100000"/>
              </a:lnSpc>
            </a:pPr>
            <a:r>
              <a:rPr sz="2050" b="1" spc="-150" dirty="0">
                <a:latin typeface="Arial"/>
                <a:cs typeface="Arial"/>
              </a:rPr>
              <a:t>b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34402" y="1530984"/>
            <a:ext cx="3216275" cy="826769"/>
          </a:xfrm>
          <a:custGeom>
            <a:avLst/>
            <a:gdLst/>
            <a:ahLst/>
            <a:cxnLst/>
            <a:rect l="l" t="t" r="r" b="b"/>
            <a:pathLst>
              <a:path w="3216275" h="826769">
                <a:moveTo>
                  <a:pt x="1105420" y="0"/>
                </a:moveTo>
                <a:lnTo>
                  <a:pt x="29552" y="0"/>
                </a:lnTo>
                <a:lnTo>
                  <a:pt x="26784" y="1143"/>
                </a:lnTo>
                <a:lnTo>
                  <a:pt x="22694" y="5245"/>
                </a:lnTo>
                <a:lnTo>
                  <a:pt x="21551" y="8013"/>
                </a:lnTo>
                <a:lnTo>
                  <a:pt x="22783" y="761314"/>
                </a:lnTo>
                <a:lnTo>
                  <a:pt x="0" y="763943"/>
                </a:lnTo>
                <a:lnTo>
                  <a:pt x="39916" y="825106"/>
                </a:lnTo>
                <a:lnTo>
                  <a:pt x="64897" y="756462"/>
                </a:lnTo>
                <a:lnTo>
                  <a:pt x="44564" y="758812"/>
                </a:lnTo>
                <a:lnTo>
                  <a:pt x="43345" y="21767"/>
                </a:lnTo>
                <a:lnTo>
                  <a:pt x="1105420" y="21767"/>
                </a:lnTo>
                <a:lnTo>
                  <a:pt x="1105420" y="0"/>
                </a:lnTo>
                <a:close/>
              </a:path>
              <a:path w="3216275" h="826769">
                <a:moveTo>
                  <a:pt x="1665592" y="761022"/>
                </a:moveTo>
                <a:lnTo>
                  <a:pt x="1643824" y="761022"/>
                </a:lnTo>
                <a:lnTo>
                  <a:pt x="1643824" y="671474"/>
                </a:lnTo>
                <a:lnTo>
                  <a:pt x="1642605" y="668743"/>
                </a:lnTo>
                <a:lnTo>
                  <a:pt x="1640395" y="666673"/>
                </a:lnTo>
                <a:lnTo>
                  <a:pt x="1640395" y="522605"/>
                </a:lnTo>
                <a:lnTo>
                  <a:pt x="1618615" y="522605"/>
                </a:lnTo>
                <a:lnTo>
                  <a:pt x="1618615" y="677481"/>
                </a:lnTo>
                <a:lnTo>
                  <a:pt x="1619834" y="680199"/>
                </a:lnTo>
                <a:lnTo>
                  <a:pt x="1622044" y="682269"/>
                </a:lnTo>
                <a:lnTo>
                  <a:pt x="1622044" y="761022"/>
                </a:lnTo>
                <a:lnTo>
                  <a:pt x="1600276" y="761022"/>
                </a:lnTo>
                <a:lnTo>
                  <a:pt x="1632940" y="826350"/>
                </a:lnTo>
                <a:lnTo>
                  <a:pt x="1665592" y="761022"/>
                </a:lnTo>
                <a:close/>
              </a:path>
              <a:path w="3216275" h="826769">
                <a:moveTo>
                  <a:pt x="3215792" y="741337"/>
                </a:moveTo>
                <a:lnTo>
                  <a:pt x="3195485" y="743712"/>
                </a:lnTo>
                <a:lnTo>
                  <a:pt x="3194227" y="4864"/>
                </a:lnTo>
                <a:lnTo>
                  <a:pt x="3189363" y="0"/>
                </a:lnTo>
                <a:lnTo>
                  <a:pt x="2141220" y="0"/>
                </a:lnTo>
                <a:lnTo>
                  <a:pt x="2141220" y="21767"/>
                </a:lnTo>
                <a:lnTo>
                  <a:pt x="3172485" y="21767"/>
                </a:lnTo>
                <a:lnTo>
                  <a:pt x="3173717" y="746264"/>
                </a:lnTo>
                <a:lnTo>
                  <a:pt x="3150908" y="748944"/>
                </a:lnTo>
                <a:lnTo>
                  <a:pt x="3190964" y="810018"/>
                </a:lnTo>
                <a:lnTo>
                  <a:pt x="3215792" y="741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2549" y="4100452"/>
            <a:ext cx="65324" cy="226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20365" y="4100452"/>
            <a:ext cx="65324" cy="226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09955" y="4100452"/>
            <a:ext cx="65326" cy="226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69067" y="3663584"/>
          <a:ext cx="3824601" cy="1187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75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95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35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50" spc="-25" dirty="0">
                          <a:latin typeface="Arial"/>
                          <a:cs typeface="Arial"/>
                        </a:rPr>
                        <a:t>1.1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50" spc="-25" dirty="0">
                          <a:latin typeface="Arial"/>
                          <a:cs typeface="Arial"/>
                        </a:rPr>
                        <a:t>3.2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-1.2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350" spc="-50" dirty="0">
                          <a:latin typeface="Arial"/>
                          <a:cs typeface="Arial"/>
                        </a:rPr>
                        <a:t>-96.8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350" spc="-10" dirty="0">
                          <a:latin typeface="Arial"/>
                          <a:cs typeface="Arial"/>
                        </a:rPr>
                        <a:t>437</a:t>
                      </a:r>
                      <a:r>
                        <a:rPr sz="13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350" dirty="0">
                          <a:latin typeface="Arial"/>
                          <a:cs typeface="Arial"/>
                        </a:rPr>
                        <a:t>9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350" spc="-10" dirty="0">
                          <a:latin typeface="Arial"/>
                          <a:cs typeface="Arial"/>
                        </a:rPr>
                        <a:t>61</a:t>
                      </a:r>
                      <a:r>
                        <a:rPr sz="13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350" spc="-10" dirty="0">
                          <a:latin typeface="Arial"/>
                          <a:cs typeface="Arial"/>
                        </a:rPr>
                        <a:t>95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01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Interpreting </a:t>
            </a:r>
            <a:r>
              <a:rPr spc="-245" dirty="0"/>
              <a:t>an </a:t>
            </a:r>
            <a:r>
              <a:rPr spc="-210" dirty="0"/>
              <a:t>Linear </a:t>
            </a:r>
            <a:r>
              <a:rPr spc="-204" dirty="0"/>
              <a:t>Classifier: </a:t>
            </a:r>
            <a:r>
              <a:rPr u="heavy" spc="-235" dirty="0">
                <a:uFill>
                  <a:solidFill>
                    <a:srgbClr val="000000"/>
                  </a:solidFill>
                </a:uFill>
              </a:rPr>
              <a:t>Visual</a:t>
            </a:r>
            <a:r>
              <a:rPr u="heavy" spc="-27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25" dirty="0">
                <a:uFill>
                  <a:solidFill>
                    <a:srgbClr val="000000"/>
                  </a:solidFill>
                </a:uFill>
              </a:rPr>
              <a:t>Viewpoint</a:t>
            </a:r>
          </a:p>
        </p:txBody>
      </p:sp>
      <p:sp>
        <p:nvSpPr>
          <p:cNvPr id="22" name="object 22"/>
          <p:cNvSpPr/>
          <p:nvPr/>
        </p:nvSpPr>
        <p:spPr>
          <a:xfrm>
            <a:off x="274320" y="5001767"/>
            <a:ext cx="11643360" cy="123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258448F5-1930-4B48-B5FD-3D3F3C5C7EC1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83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694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Interpreting </a:t>
            </a:r>
            <a:r>
              <a:rPr spc="-345" dirty="0"/>
              <a:t>a </a:t>
            </a:r>
            <a:r>
              <a:rPr spc="-210" dirty="0"/>
              <a:t>Linear </a:t>
            </a:r>
            <a:r>
              <a:rPr spc="-204" dirty="0"/>
              <a:t>Classifier: </a:t>
            </a:r>
            <a:r>
              <a:rPr u="heavy" spc="-170" dirty="0">
                <a:uFill>
                  <a:solidFill>
                    <a:srgbClr val="000000"/>
                  </a:solidFill>
                </a:uFill>
              </a:rPr>
              <a:t>Geometric</a:t>
            </a:r>
            <a:r>
              <a:rPr u="heavy" spc="-16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25" dirty="0">
                <a:uFill>
                  <a:solidFill>
                    <a:srgbClr val="000000"/>
                  </a:solidFill>
                </a:uFill>
              </a:rPr>
              <a:t>Viewpoint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7158" y="1596644"/>
            <a:ext cx="3779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latin typeface="Arial"/>
                <a:cs typeface="Arial"/>
              </a:rPr>
              <a:t>f(x,W) </a:t>
            </a:r>
            <a:r>
              <a:rPr sz="4800" spc="-415" dirty="0">
                <a:latin typeface="Arial"/>
                <a:cs typeface="Arial"/>
              </a:rPr>
              <a:t>= </a:t>
            </a:r>
            <a:r>
              <a:rPr sz="4800" spc="-295" dirty="0">
                <a:latin typeface="Arial"/>
                <a:cs typeface="Arial"/>
              </a:rPr>
              <a:t>Wx </a:t>
            </a:r>
            <a:r>
              <a:rPr sz="4800" spc="-415" dirty="0">
                <a:latin typeface="Arial"/>
                <a:cs typeface="Arial"/>
              </a:rPr>
              <a:t>+</a:t>
            </a:r>
            <a:r>
              <a:rPr sz="4800" spc="-155" dirty="0">
                <a:latin typeface="Arial"/>
                <a:cs typeface="Arial"/>
              </a:rPr>
              <a:t> </a:t>
            </a:r>
            <a:r>
              <a:rPr sz="4800" spc="-150" dirty="0">
                <a:latin typeface="Arial"/>
                <a:cs typeface="Arial"/>
              </a:rPr>
              <a:t>b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97823" y="2462783"/>
            <a:ext cx="2014855" cy="1975485"/>
            <a:chOff x="8497823" y="2462783"/>
            <a:chExt cx="2014855" cy="1975485"/>
          </a:xfrm>
        </p:grpSpPr>
        <p:sp>
          <p:nvSpPr>
            <p:cNvPr id="5" name="object 5"/>
            <p:cNvSpPr/>
            <p:nvPr/>
          </p:nvSpPr>
          <p:spPr>
            <a:xfrm>
              <a:off x="8497823" y="2462783"/>
              <a:ext cx="2014727" cy="19751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92739" y="2898532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59" h="226060">
                  <a:moveTo>
                    <a:pt x="0" y="112816"/>
                  </a:moveTo>
                  <a:lnTo>
                    <a:pt x="8865" y="68902"/>
                  </a:lnTo>
                  <a:lnTo>
                    <a:pt x="33043" y="33043"/>
                  </a:lnTo>
                  <a:lnTo>
                    <a:pt x="68902" y="8865"/>
                  </a:lnTo>
                  <a:lnTo>
                    <a:pt x="112816" y="0"/>
                  </a:lnTo>
                  <a:lnTo>
                    <a:pt x="156729" y="8865"/>
                  </a:lnTo>
                  <a:lnTo>
                    <a:pt x="192588" y="33043"/>
                  </a:lnTo>
                  <a:lnTo>
                    <a:pt x="216766" y="68902"/>
                  </a:lnTo>
                  <a:lnTo>
                    <a:pt x="225632" y="112816"/>
                  </a:lnTo>
                  <a:lnTo>
                    <a:pt x="216766" y="156729"/>
                  </a:lnTo>
                  <a:lnTo>
                    <a:pt x="192588" y="192588"/>
                  </a:lnTo>
                  <a:lnTo>
                    <a:pt x="156729" y="216766"/>
                  </a:lnTo>
                  <a:lnTo>
                    <a:pt x="112816" y="225632"/>
                  </a:lnTo>
                  <a:lnTo>
                    <a:pt x="68902" y="216766"/>
                  </a:lnTo>
                  <a:lnTo>
                    <a:pt x="33043" y="192588"/>
                  </a:lnTo>
                  <a:lnTo>
                    <a:pt x="8865" y="156729"/>
                  </a:lnTo>
                  <a:lnTo>
                    <a:pt x="0" y="112816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03050" y="4690364"/>
            <a:ext cx="3289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2387" y="1744847"/>
            <a:ext cx="4650105" cy="3613150"/>
            <a:chOff x="1312387" y="1744847"/>
            <a:chExt cx="4650105" cy="3613150"/>
          </a:xfrm>
        </p:grpSpPr>
        <p:sp>
          <p:nvSpPr>
            <p:cNvPr id="9" name="object 9"/>
            <p:cNvSpPr/>
            <p:nvPr/>
          </p:nvSpPr>
          <p:spPr>
            <a:xfrm>
              <a:off x="1721920" y="1757547"/>
              <a:ext cx="0" cy="3587750"/>
            </a:xfrm>
            <a:custGeom>
              <a:avLst/>
              <a:gdLst/>
              <a:ahLst/>
              <a:cxnLst/>
              <a:rect l="l" t="t" r="r" b="b"/>
              <a:pathLst>
                <a:path h="3587750">
                  <a:moveTo>
                    <a:pt x="0" y="0"/>
                  </a:moveTo>
                  <a:lnTo>
                    <a:pt x="1" y="3587196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5087" y="5120265"/>
              <a:ext cx="4624705" cy="0"/>
            </a:xfrm>
            <a:custGeom>
              <a:avLst/>
              <a:gdLst/>
              <a:ahLst/>
              <a:cxnLst/>
              <a:rect l="l" t="t" r="r" b="b"/>
              <a:pathLst>
                <a:path w="4624705">
                  <a:moveTo>
                    <a:pt x="462445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9905" y="2352268"/>
              <a:ext cx="2511425" cy="2461895"/>
            </a:xfrm>
            <a:custGeom>
              <a:avLst/>
              <a:gdLst/>
              <a:ahLst/>
              <a:cxnLst/>
              <a:rect l="l" t="t" r="r" b="b"/>
              <a:pathLst>
                <a:path w="2511425" h="2461895">
                  <a:moveTo>
                    <a:pt x="2510964" y="246142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82720" y="5171947"/>
            <a:ext cx="283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ED7D31"/>
                </a:solidFill>
                <a:latin typeface="Arial"/>
                <a:cs typeface="Arial"/>
              </a:rPr>
              <a:t>Value </a:t>
            </a:r>
            <a:r>
              <a:rPr sz="2400" spc="-5" dirty="0">
                <a:solidFill>
                  <a:srgbClr val="ED7D31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ED7D31"/>
                </a:solidFill>
                <a:latin typeface="Arial"/>
                <a:cs typeface="Arial"/>
              </a:rPr>
              <a:t>pixel </a:t>
            </a:r>
            <a:r>
              <a:rPr sz="2400" spc="-100" dirty="0">
                <a:solidFill>
                  <a:srgbClr val="ED7D31"/>
                </a:solidFill>
                <a:latin typeface="Arial"/>
                <a:cs typeface="Arial"/>
              </a:rPr>
              <a:t>(15, 8,</a:t>
            </a:r>
            <a:r>
              <a:rPr sz="2400" spc="-340" dirty="0">
                <a:solidFill>
                  <a:srgbClr val="ED7D31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ED7D31"/>
                </a:solidFill>
                <a:latin typeface="Arial"/>
                <a:cs typeface="Arial"/>
              </a:rPr>
              <a:t>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3859" y="1658619"/>
            <a:ext cx="123952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800" spc="-170" dirty="0">
                <a:solidFill>
                  <a:srgbClr val="4472C4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z="2800" spc="35" dirty="0">
                <a:solidFill>
                  <a:srgbClr val="4472C4"/>
                </a:solidFill>
                <a:latin typeface="Arial"/>
                <a:cs typeface="Arial"/>
              </a:rPr>
              <a:t>r</a:t>
            </a:r>
            <a:r>
              <a:rPr sz="2800" spc="-50" dirty="0">
                <a:solidFill>
                  <a:srgbClr val="4472C4"/>
                </a:solidFill>
                <a:latin typeface="Arial"/>
                <a:cs typeface="Arial"/>
              </a:rPr>
              <a:t>p</a:t>
            </a:r>
            <a:r>
              <a:rPr sz="2800" spc="-30" dirty="0">
                <a:solidFill>
                  <a:srgbClr val="4472C4"/>
                </a:solidFill>
                <a:latin typeface="Arial"/>
                <a:cs typeface="Arial"/>
              </a:rPr>
              <a:t>l</a:t>
            </a:r>
            <a:r>
              <a:rPr sz="2800" spc="-225" dirty="0">
                <a:solidFill>
                  <a:srgbClr val="4472C4"/>
                </a:solidFill>
                <a:latin typeface="Arial"/>
                <a:cs typeface="Arial"/>
              </a:rPr>
              <a:t>a</a:t>
            </a:r>
            <a:r>
              <a:rPr sz="2800" spc="-130" dirty="0">
                <a:solidFill>
                  <a:srgbClr val="4472C4"/>
                </a:solidFill>
                <a:latin typeface="Arial"/>
                <a:cs typeface="Arial"/>
              </a:rPr>
              <a:t>ne</a:t>
            </a:r>
            <a:endParaRPr sz="2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2800" spc="-459" dirty="0">
                <a:solidFill>
                  <a:srgbClr val="4472C4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4472C4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4472C4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4472C4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4472C4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7205" y="3076642"/>
            <a:ext cx="4158615" cy="1734820"/>
            <a:chOff x="1757205" y="3076642"/>
            <a:chExt cx="4158615" cy="1734820"/>
          </a:xfrm>
        </p:grpSpPr>
        <p:sp>
          <p:nvSpPr>
            <p:cNvPr id="15" name="object 15"/>
            <p:cNvSpPr/>
            <p:nvPr/>
          </p:nvSpPr>
          <p:spPr>
            <a:xfrm>
              <a:off x="1788955" y="3306376"/>
              <a:ext cx="4095115" cy="1473200"/>
            </a:xfrm>
            <a:custGeom>
              <a:avLst/>
              <a:gdLst/>
              <a:ahLst/>
              <a:cxnLst/>
              <a:rect l="l" t="t" r="r" b="b"/>
              <a:pathLst>
                <a:path w="4095115" h="1473200">
                  <a:moveTo>
                    <a:pt x="4094707" y="0"/>
                  </a:moveTo>
                  <a:lnTo>
                    <a:pt x="0" y="1472935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3551" y="3108392"/>
              <a:ext cx="3958590" cy="682625"/>
            </a:xfrm>
            <a:custGeom>
              <a:avLst/>
              <a:gdLst/>
              <a:ahLst/>
              <a:cxnLst/>
              <a:rect l="l" t="t" r="r" b="b"/>
              <a:pathLst>
                <a:path w="3958590" h="682625">
                  <a:moveTo>
                    <a:pt x="3958483" y="68217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61526" y="2152395"/>
            <a:ext cx="820419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311150">
              <a:lnSpc>
                <a:spcPct val="101400"/>
              </a:lnSpc>
              <a:spcBef>
                <a:spcPts val="50"/>
              </a:spcBef>
            </a:pPr>
            <a:r>
              <a:rPr sz="2800" spc="-434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3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35" dirty="0">
                <a:solidFill>
                  <a:srgbClr val="FF0000"/>
                </a:solidFill>
                <a:latin typeface="Arial"/>
                <a:cs typeface="Arial"/>
              </a:rPr>
              <a:t>r  </a:t>
            </a:r>
            <a:r>
              <a:rPr sz="2800" spc="-459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1448" y="2429763"/>
            <a:ext cx="82041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19405">
              <a:lnSpc>
                <a:spcPct val="100699"/>
              </a:lnSpc>
              <a:spcBef>
                <a:spcPts val="75"/>
              </a:spcBef>
            </a:pPr>
            <a:r>
              <a:rPr sz="2800" spc="-434" dirty="0">
                <a:solidFill>
                  <a:srgbClr val="70AD47"/>
                </a:solidFill>
                <a:latin typeface="Arial"/>
                <a:cs typeface="Arial"/>
              </a:rPr>
              <a:t>C</a:t>
            </a:r>
            <a:r>
              <a:rPr sz="2800" spc="-360" dirty="0">
                <a:solidFill>
                  <a:srgbClr val="70AD47"/>
                </a:solidFill>
                <a:latin typeface="Arial"/>
                <a:cs typeface="Arial"/>
              </a:rPr>
              <a:t>a</a:t>
            </a:r>
            <a:r>
              <a:rPr sz="2800" spc="160" dirty="0">
                <a:solidFill>
                  <a:srgbClr val="70AD47"/>
                </a:solidFill>
                <a:latin typeface="Arial"/>
                <a:cs typeface="Arial"/>
              </a:rPr>
              <a:t>t  </a:t>
            </a:r>
            <a:r>
              <a:rPr sz="2800" spc="-459" dirty="0">
                <a:solidFill>
                  <a:srgbClr val="70AD47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70AD47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70AD47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70AD47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3680" y="3099308"/>
            <a:ext cx="11334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6220" marR="5080" indent="-224154">
              <a:lnSpc>
                <a:spcPct val="100800"/>
              </a:lnSpc>
              <a:spcBef>
                <a:spcPts val="75"/>
              </a:spcBef>
            </a:pPr>
            <a:r>
              <a:rPr sz="2400" spc="-459" dirty="0">
                <a:latin typeface="Arial"/>
                <a:cs typeface="Arial"/>
              </a:rPr>
              <a:t>C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270" dirty="0">
                <a:latin typeface="Arial"/>
                <a:cs typeface="Arial"/>
              </a:rPr>
              <a:t>ss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70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14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r  </a:t>
            </a:r>
            <a:r>
              <a:rPr sz="2400" spc="-140" dirty="0">
                <a:latin typeface="Arial"/>
                <a:cs typeface="Arial"/>
              </a:rPr>
              <a:t>score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71E0E8A0-2779-5449-BAA3-B7DFF08DC53C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079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2387" y="1733095"/>
            <a:ext cx="4672330" cy="3624579"/>
            <a:chOff x="1312387" y="1733095"/>
            <a:chExt cx="4672330" cy="3624579"/>
          </a:xfrm>
        </p:grpSpPr>
        <p:sp>
          <p:nvSpPr>
            <p:cNvPr id="3" name="object 3"/>
            <p:cNvSpPr/>
            <p:nvPr/>
          </p:nvSpPr>
          <p:spPr>
            <a:xfrm>
              <a:off x="4973035" y="1733095"/>
              <a:ext cx="1011555" cy="3387725"/>
            </a:xfrm>
            <a:custGeom>
              <a:avLst/>
              <a:gdLst/>
              <a:ahLst/>
              <a:cxnLst/>
              <a:rect l="l" t="t" r="r" b="b"/>
              <a:pathLst>
                <a:path w="1011554" h="3387725">
                  <a:moveTo>
                    <a:pt x="1011097" y="0"/>
                  </a:moveTo>
                  <a:lnTo>
                    <a:pt x="0" y="0"/>
                  </a:lnTo>
                  <a:lnTo>
                    <a:pt x="0" y="3387170"/>
                  </a:lnTo>
                  <a:lnTo>
                    <a:pt x="1011097" y="3387170"/>
                  </a:lnTo>
                  <a:lnTo>
                    <a:pt x="1011097" y="0"/>
                  </a:lnTo>
                  <a:close/>
                </a:path>
              </a:pathLst>
            </a:custGeom>
            <a:solidFill>
              <a:srgbClr val="F0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10264" y="1733095"/>
              <a:ext cx="1962785" cy="3387725"/>
            </a:xfrm>
            <a:custGeom>
              <a:avLst/>
              <a:gdLst/>
              <a:ahLst/>
              <a:cxnLst/>
              <a:rect l="l" t="t" r="r" b="b"/>
              <a:pathLst>
                <a:path w="1962785" h="3387725">
                  <a:moveTo>
                    <a:pt x="1962771" y="0"/>
                  </a:moveTo>
                  <a:lnTo>
                    <a:pt x="0" y="0"/>
                  </a:lnTo>
                  <a:lnTo>
                    <a:pt x="0" y="3387170"/>
                  </a:lnTo>
                  <a:lnTo>
                    <a:pt x="1962771" y="3387170"/>
                  </a:lnTo>
                  <a:lnTo>
                    <a:pt x="1962771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5720" y="1737735"/>
              <a:ext cx="1313180" cy="3387725"/>
            </a:xfrm>
            <a:custGeom>
              <a:avLst/>
              <a:gdLst/>
              <a:ahLst/>
              <a:cxnLst/>
              <a:rect l="l" t="t" r="r" b="b"/>
              <a:pathLst>
                <a:path w="1313180" h="3387725">
                  <a:moveTo>
                    <a:pt x="1312593" y="0"/>
                  </a:moveTo>
                  <a:lnTo>
                    <a:pt x="0" y="0"/>
                  </a:lnTo>
                  <a:lnTo>
                    <a:pt x="0" y="3387170"/>
                  </a:lnTo>
                  <a:lnTo>
                    <a:pt x="1312593" y="3387170"/>
                  </a:lnTo>
                  <a:lnTo>
                    <a:pt x="131259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1920" y="1757547"/>
              <a:ext cx="0" cy="3587750"/>
            </a:xfrm>
            <a:custGeom>
              <a:avLst/>
              <a:gdLst/>
              <a:ahLst/>
              <a:cxnLst/>
              <a:rect l="l" t="t" r="r" b="b"/>
              <a:pathLst>
                <a:path h="3587750">
                  <a:moveTo>
                    <a:pt x="0" y="0"/>
                  </a:moveTo>
                  <a:lnTo>
                    <a:pt x="1" y="3587196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5087" y="5120265"/>
              <a:ext cx="4624705" cy="0"/>
            </a:xfrm>
            <a:custGeom>
              <a:avLst/>
              <a:gdLst/>
              <a:ahLst/>
              <a:cxnLst/>
              <a:rect l="l" t="t" r="r" b="b"/>
              <a:pathLst>
                <a:path w="4624705">
                  <a:moveTo>
                    <a:pt x="462445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9905" y="2352268"/>
              <a:ext cx="2511425" cy="2461895"/>
            </a:xfrm>
            <a:custGeom>
              <a:avLst/>
              <a:gdLst/>
              <a:ahLst/>
              <a:cxnLst/>
              <a:rect l="l" t="t" r="r" b="b"/>
              <a:pathLst>
                <a:path w="2511425" h="2461895">
                  <a:moveTo>
                    <a:pt x="2510964" y="246142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694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Interpreting </a:t>
            </a:r>
            <a:r>
              <a:rPr spc="-345" dirty="0"/>
              <a:t>a </a:t>
            </a:r>
            <a:r>
              <a:rPr spc="-210" dirty="0"/>
              <a:t>Linear </a:t>
            </a:r>
            <a:r>
              <a:rPr spc="-204" dirty="0"/>
              <a:t>Classifier: </a:t>
            </a:r>
            <a:r>
              <a:rPr u="heavy" spc="-170" dirty="0">
                <a:uFill>
                  <a:solidFill>
                    <a:srgbClr val="000000"/>
                  </a:solidFill>
                </a:uFill>
              </a:rPr>
              <a:t>Geometric</a:t>
            </a:r>
            <a:r>
              <a:rPr u="heavy" spc="-16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25" dirty="0">
                <a:uFill>
                  <a:solidFill>
                    <a:srgbClr val="000000"/>
                  </a:solidFill>
                </a:uFill>
              </a:rPr>
              <a:t>Viewpoint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87158" y="1596644"/>
            <a:ext cx="3779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latin typeface="Arial"/>
                <a:cs typeface="Arial"/>
              </a:rPr>
              <a:t>f(x,W) </a:t>
            </a:r>
            <a:r>
              <a:rPr sz="4800" spc="-415" dirty="0">
                <a:latin typeface="Arial"/>
                <a:cs typeface="Arial"/>
              </a:rPr>
              <a:t>= </a:t>
            </a:r>
            <a:r>
              <a:rPr sz="4800" spc="-295" dirty="0">
                <a:latin typeface="Arial"/>
                <a:cs typeface="Arial"/>
              </a:rPr>
              <a:t>Wx </a:t>
            </a:r>
            <a:r>
              <a:rPr sz="4800" spc="-415" dirty="0">
                <a:latin typeface="Arial"/>
                <a:cs typeface="Arial"/>
              </a:rPr>
              <a:t>+</a:t>
            </a:r>
            <a:r>
              <a:rPr sz="4800" spc="-155" dirty="0">
                <a:latin typeface="Arial"/>
                <a:cs typeface="Arial"/>
              </a:rPr>
              <a:t> </a:t>
            </a:r>
            <a:r>
              <a:rPr sz="4800" spc="-150" dirty="0">
                <a:latin typeface="Arial"/>
                <a:cs typeface="Arial"/>
              </a:rPr>
              <a:t>b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97823" y="2462783"/>
            <a:ext cx="2014855" cy="1975485"/>
            <a:chOff x="8497823" y="2462783"/>
            <a:chExt cx="2014855" cy="1975485"/>
          </a:xfrm>
        </p:grpSpPr>
        <p:sp>
          <p:nvSpPr>
            <p:cNvPr id="12" name="object 12"/>
            <p:cNvSpPr/>
            <p:nvPr/>
          </p:nvSpPr>
          <p:spPr>
            <a:xfrm>
              <a:off x="8497823" y="2462783"/>
              <a:ext cx="2014727" cy="19751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92739" y="2898532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59" h="226060">
                  <a:moveTo>
                    <a:pt x="0" y="112816"/>
                  </a:moveTo>
                  <a:lnTo>
                    <a:pt x="8865" y="68902"/>
                  </a:lnTo>
                  <a:lnTo>
                    <a:pt x="33043" y="33043"/>
                  </a:lnTo>
                  <a:lnTo>
                    <a:pt x="68902" y="8865"/>
                  </a:lnTo>
                  <a:lnTo>
                    <a:pt x="112816" y="0"/>
                  </a:lnTo>
                  <a:lnTo>
                    <a:pt x="156729" y="8865"/>
                  </a:lnTo>
                  <a:lnTo>
                    <a:pt x="192588" y="33043"/>
                  </a:lnTo>
                  <a:lnTo>
                    <a:pt x="216766" y="68902"/>
                  </a:lnTo>
                  <a:lnTo>
                    <a:pt x="225632" y="112816"/>
                  </a:lnTo>
                  <a:lnTo>
                    <a:pt x="216766" y="156729"/>
                  </a:lnTo>
                  <a:lnTo>
                    <a:pt x="192588" y="192588"/>
                  </a:lnTo>
                  <a:lnTo>
                    <a:pt x="156729" y="216766"/>
                  </a:lnTo>
                  <a:lnTo>
                    <a:pt x="112816" y="225632"/>
                  </a:lnTo>
                  <a:lnTo>
                    <a:pt x="68902" y="216766"/>
                  </a:lnTo>
                  <a:lnTo>
                    <a:pt x="33043" y="192588"/>
                  </a:lnTo>
                  <a:lnTo>
                    <a:pt x="8865" y="156729"/>
                  </a:lnTo>
                  <a:lnTo>
                    <a:pt x="0" y="112816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03050" y="4690364"/>
            <a:ext cx="3289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2720" y="5171947"/>
            <a:ext cx="283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ED7D31"/>
                </a:solidFill>
                <a:latin typeface="Arial"/>
                <a:cs typeface="Arial"/>
              </a:rPr>
              <a:t>Value </a:t>
            </a:r>
            <a:r>
              <a:rPr sz="2400" spc="-5" dirty="0">
                <a:solidFill>
                  <a:srgbClr val="ED7D31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ED7D31"/>
                </a:solidFill>
                <a:latin typeface="Arial"/>
                <a:cs typeface="Arial"/>
              </a:rPr>
              <a:t>pixel </a:t>
            </a:r>
            <a:r>
              <a:rPr sz="2400" spc="-100" dirty="0">
                <a:solidFill>
                  <a:srgbClr val="ED7D31"/>
                </a:solidFill>
                <a:latin typeface="Arial"/>
                <a:cs typeface="Arial"/>
              </a:rPr>
              <a:t>(15, 8,</a:t>
            </a:r>
            <a:r>
              <a:rPr sz="2400" spc="-340" dirty="0">
                <a:solidFill>
                  <a:srgbClr val="ED7D31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ED7D31"/>
                </a:solidFill>
                <a:latin typeface="Arial"/>
                <a:cs typeface="Arial"/>
              </a:rPr>
              <a:t>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4621" y="1658619"/>
            <a:ext cx="129413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0325" algn="r">
              <a:lnSpc>
                <a:spcPct val="100000"/>
              </a:lnSpc>
              <a:spcBef>
                <a:spcPts val="100"/>
              </a:spcBef>
            </a:pPr>
            <a:r>
              <a:rPr sz="2800" spc="-170" dirty="0">
                <a:solidFill>
                  <a:srgbClr val="4472C4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z="2800" spc="35" dirty="0">
                <a:solidFill>
                  <a:srgbClr val="4472C4"/>
                </a:solidFill>
                <a:latin typeface="Arial"/>
                <a:cs typeface="Arial"/>
              </a:rPr>
              <a:t>r</a:t>
            </a:r>
            <a:r>
              <a:rPr sz="2800" spc="-50" dirty="0">
                <a:solidFill>
                  <a:srgbClr val="4472C4"/>
                </a:solidFill>
                <a:latin typeface="Arial"/>
                <a:cs typeface="Arial"/>
              </a:rPr>
              <a:t>p</a:t>
            </a:r>
            <a:r>
              <a:rPr sz="2800" spc="-30" dirty="0">
                <a:solidFill>
                  <a:srgbClr val="4472C4"/>
                </a:solidFill>
                <a:latin typeface="Arial"/>
                <a:cs typeface="Arial"/>
              </a:rPr>
              <a:t>l</a:t>
            </a:r>
            <a:r>
              <a:rPr sz="2800" spc="-225" dirty="0">
                <a:solidFill>
                  <a:srgbClr val="4472C4"/>
                </a:solidFill>
                <a:latin typeface="Arial"/>
                <a:cs typeface="Arial"/>
              </a:rPr>
              <a:t>a</a:t>
            </a:r>
            <a:r>
              <a:rPr sz="2800" spc="-130" dirty="0">
                <a:solidFill>
                  <a:srgbClr val="4472C4"/>
                </a:solidFill>
                <a:latin typeface="Arial"/>
                <a:cs typeface="Arial"/>
              </a:rPr>
              <a:t>ne</a:t>
            </a:r>
            <a:endParaRPr sz="2800">
              <a:latin typeface="Arial"/>
              <a:cs typeface="Arial"/>
            </a:endParaRPr>
          </a:p>
          <a:p>
            <a:pPr marR="60325" algn="r">
              <a:lnSpc>
                <a:spcPct val="100000"/>
              </a:lnSpc>
              <a:spcBef>
                <a:spcPts val="45"/>
              </a:spcBef>
            </a:pPr>
            <a:r>
              <a:rPr sz="2800" spc="-459" dirty="0">
                <a:solidFill>
                  <a:srgbClr val="4472C4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4472C4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4472C4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4472C4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4472C4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7205" y="3076642"/>
            <a:ext cx="4158615" cy="1734820"/>
            <a:chOff x="1757205" y="3076642"/>
            <a:chExt cx="4158615" cy="1734820"/>
          </a:xfrm>
        </p:grpSpPr>
        <p:sp>
          <p:nvSpPr>
            <p:cNvPr id="18" name="object 18"/>
            <p:cNvSpPr/>
            <p:nvPr/>
          </p:nvSpPr>
          <p:spPr>
            <a:xfrm>
              <a:off x="1788955" y="3306376"/>
              <a:ext cx="4095115" cy="1473200"/>
            </a:xfrm>
            <a:custGeom>
              <a:avLst/>
              <a:gdLst/>
              <a:ahLst/>
              <a:cxnLst/>
              <a:rect l="l" t="t" r="r" b="b"/>
              <a:pathLst>
                <a:path w="4095115" h="1473200">
                  <a:moveTo>
                    <a:pt x="4094707" y="0"/>
                  </a:moveTo>
                  <a:lnTo>
                    <a:pt x="0" y="1472935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3551" y="3108392"/>
              <a:ext cx="3958590" cy="682625"/>
            </a:xfrm>
            <a:custGeom>
              <a:avLst/>
              <a:gdLst/>
              <a:ahLst/>
              <a:cxnLst/>
              <a:rect l="l" t="t" r="r" b="b"/>
              <a:pathLst>
                <a:path w="3958590" h="682625">
                  <a:moveTo>
                    <a:pt x="3958483" y="68217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61526" y="2152395"/>
            <a:ext cx="820419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311150">
              <a:lnSpc>
                <a:spcPct val="101400"/>
              </a:lnSpc>
              <a:spcBef>
                <a:spcPts val="50"/>
              </a:spcBef>
            </a:pPr>
            <a:r>
              <a:rPr sz="2800" spc="-434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3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35" dirty="0">
                <a:solidFill>
                  <a:srgbClr val="FF0000"/>
                </a:solidFill>
                <a:latin typeface="Arial"/>
                <a:cs typeface="Arial"/>
              </a:rPr>
              <a:t>r  </a:t>
            </a:r>
            <a:r>
              <a:rPr sz="2800" spc="-459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28313" y="2429763"/>
            <a:ext cx="1945005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5260" marR="966469" indent="319405">
              <a:lnSpc>
                <a:spcPct val="100699"/>
              </a:lnSpc>
              <a:spcBef>
                <a:spcPts val="75"/>
              </a:spcBef>
            </a:pPr>
            <a:r>
              <a:rPr sz="2800" spc="-434" dirty="0">
                <a:solidFill>
                  <a:srgbClr val="70AD47"/>
                </a:solidFill>
                <a:latin typeface="Arial"/>
                <a:cs typeface="Arial"/>
              </a:rPr>
              <a:t>C</a:t>
            </a:r>
            <a:r>
              <a:rPr sz="2800" spc="-360" dirty="0">
                <a:solidFill>
                  <a:srgbClr val="70AD47"/>
                </a:solidFill>
                <a:latin typeface="Arial"/>
                <a:cs typeface="Arial"/>
              </a:rPr>
              <a:t>a</a:t>
            </a:r>
            <a:r>
              <a:rPr sz="2800" spc="160" dirty="0">
                <a:solidFill>
                  <a:srgbClr val="70AD47"/>
                </a:solidFill>
                <a:latin typeface="Arial"/>
                <a:cs typeface="Arial"/>
              </a:rPr>
              <a:t>t  </a:t>
            </a:r>
            <a:r>
              <a:rPr sz="2800" spc="-459" dirty="0">
                <a:solidFill>
                  <a:srgbClr val="70AD47"/>
                </a:solidFill>
                <a:latin typeface="Arial"/>
                <a:cs typeface="Arial"/>
              </a:rPr>
              <a:t>S</a:t>
            </a:r>
            <a:r>
              <a:rPr sz="2800" spc="-370" dirty="0">
                <a:solidFill>
                  <a:srgbClr val="70AD47"/>
                </a:solidFill>
                <a:latin typeface="Arial"/>
                <a:cs typeface="Arial"/>
              </a:rPr>
              <a:t>c</a:t>
            </a:r>
            <a:r>
              <a:rPr sz="2800" spc="-90" dirty="0">
                <a:solidFill>
                  <a:srgbClr val="70AD47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70AD47"/>
                </a:solidFill>
                <a:latin typeface="Arial"/>
                <a:cs typeface="Arial"/>
              </a:rPr>
              <a:t>r</a:t>
            </a:r>
            <a:r>
              <a:rPr sz="2800" spc="-165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3680" y="3099308"/>
            <a:ext cx="11334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6220" marR="5080" indent="-224154">
              <a:lnSpc>
                <a:spcPct val="100800"/>
              </a:lnSpc>
              <a:spcBef>
                <a:spcPts val="75"/>
              </a:spcBef>
            </a:pPr>
            <a:r>
              <a:rPr sz="2400" spc="-459" dirty="0">
                <a:latin typeface="Arial"/>
                <a:cs typeface="Arial"/>
              </a:rPr>
              <a:t>C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-270" dirty="0">
                <a:latin typeface="Arial"/>
                <a:cs typeface="Arial"/>
              </a:rPr>
              <a:t>ss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70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14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r  </a:t>
            </a:r>
            <a:r>
              <a:rPr sz="2400" spc="-140" dirty="0">
                <a:latin typeface="Arial"/>
                <a:cs typeface="Arial"/>
              </a:rPr>
              <a:t>score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4566" y="1158747"/>
            <a:ext cx="24549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latin typeface="Arial"/>
                <a:cs typeface="Arial"/>
              </a:rPr>
              <a:t>Decision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Regions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8898F149-360C-E54F-B6E7-1BAAC4B22EFB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656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629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Hard </a:t>
            </a:r>
            <a:r>
              <a:rPr spc="-455" dirty="0"/>
              <a:t>Cases </a:t>
            </a:r>
            <a:r>
              <a:rPr spc="-35" dirty="0"/>
              <a:t>for </a:t>
            </a:r>
            <a:r>
              <a:rPr spc="-345" dirty="0"/>
              <a:t>a </a:t>
            </a:r>
            <a:r>
              <a:rPr spc="-210" dirty="0"/>
              <a:t>Linear</a:t>
            </a:r>
            <a:r>
              <a:rPr spc="-725" dirty="0"/>
              <a:t> </a:t>
            </a:r>
            <a:r>
              <a:rPr spc="-215" dirty="0"/>
              <a:t>Classifier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492" y="2975449"/>
            <a:ext cx="3232785" cy="3172460"/>
            <a:chOff x="4524492" y="2975449"/>
            <a:chExt cx="3232785" cy="3172460"/>
          </a:xfrm>
        </p:grpSpPr>
        <p:sp>
          <p:nvSpPr>
            <p:cNvPr id="4" name="object 4"/>
            <p:cNvSpPr/>
            <p:nvPr/>
          </p:nvSpPr>
          <p:spPr>
            <a:xfrm>
              <a:off x="4524493" y="2975449"/>
              <a:ext cx="3232785" cy="3172460"/>
            </a:xfrm>
            <a:custGeom>
              <a:avLst/>
              <a:gdLst/>
              <a:ahLst/>
              <a:cxnLst/>
              <a:rect l="l" t="t" r="r" b="b"/>
              <a:pathLst>
                <a:path w="3232784" h="3172460">
                  <a:moveTo>
                    <a:pt x="3232757" y="0"/>
                  </a:moveTo>
                  <a:lnTo>
                    <a:pt x="0" y="0"/>
                  </a:lnTo>
                  <a:lnTo>
                    <a:pt x="0" y="3171973"/>
                  </a:lnTo>
                  <a:lnTo>
                    <a:pt x="3232757" y="3171973"/>
                  </a:lnTo>
                  <a:lnTo>
                    <a:pt x="3232757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3980" y="3369147"/>
              <a:ext cx="2356485" cy="2356485"/>
            </a:xfrm>
            <a:custGeom>
              <a:avLst/>
              <a:gdLst/>
              <a:ahLst/>
              <a:cxnLst/>
              <a:rect l="l" t="t" r="r" b="b"/>
              <a:pathLst>
                <a:path w="2356484" h="2356485">
                  <a:moveTo>
                    <a:pt x="1178093" y="0"/>
                  </a:moveTo>
                  <a:lnTo>
                    <a:pt x="1129533" y="982"/>
                  </a:lnTo>
                  <a:lnTo>
                    <a:pt x="1081471" y="3905"/>
                  </a:lnTo>
                  <a:lnTo>
                    <a:pt x="1033948" y="8730"/>
                  </a:lnTo>
                  <a:lnTo>
                    <a:pt x="987001" y="15419"/>
                  </a:lnTo>
                  <a:lnTo>
                    <a:pt x="940667" y="23934"/>
                  </a:lnTo>
                  <a:lnTo>
                    <a:pt x="894984" y="34238"/>
                  </a:lnTo>
                  <a:lnTo>
                    <a:pt x="849991" y="46292"/>
                  </a:lnTo>
                  <a:lnTo>
                    <a:pt x="805725" y="60059"/>
                  </a:lnTo>
                  <a:lnTo>
                    <a:pt x="762224" y="75501"/>
                  </a:lnTo>
                  <a:lnTo>
                    <a:pt x="719526" y="92580"/>
                  </a:lnTo>
                  <a:lnTo>
                    <a:pt x="677670" y="111257"/>
                  </a:lnTo>
                  <a:lnTo>
                    <a:pt x="636692" y="131496"/>
                  </a:lnTo>
                  <a:lnTo>
                    <a:pt x="596631" y="153258"/>
                  </a:lnTo>
                  <a:lnTo>
                    <a:pt x="557524" y="176505"/>
                  </a:lnTo>
                  <a:lnTo>
                    <a:pt x="519410" y="201199"/>
                  </a:lnTo>
                  <a:lnTo>
                    <a:pt x="482327" y="227303"/>
                  </a:lnTo>
                  <a:lnTo>
                    <a:pt x="446312" y="254779"/>
                  </a:lnTo>
                  <a:lnTo>
                    <a:pt x="411403" y="283588"/>
                  </a:lnTo>
                  <a:lnTo>
                    <a:pt x="377638" y="313692"/>
                  </a:lnTo>
                  <a:lnTo>
                    <a:pt x="345055" y="345055"/>
                  </a:lnTo>
                  <a:lnTo>
                    <a:pt x="313693" y="377638"/>
                  </a:lnTo>
                  <a:lnTo>
                    <a:pt x="283588" y="411402"/>
                  </a:lnTo>
                  <a:lnTo>
                    <a:pt x="254779" y="446311"/>
                  </a:lnTo>
                  <a:lnTo>
                    <a:pt x="227303" y="482326"/>
                  </a:lnTo>
                  <a:lnTo>
                    <a:pt x="201200" y="519410"/>
                  </a:lnTo>
                  <a:lnTo>
                    <a:pt x="176505" y="557524"/>
                  </a:lnTo>
                  <a:lnTo>
                    <a:pt x="153258" y="596630"/>
                  </a:lnTo>
                  <a:lnTo>
                    <a:pt x="131496" y="636691"/>
                  </a:lnTo>
                  <a:lnTo>
                    <a:pt x="111258" y="677669"/>
                  </a:lnTo>
                  <a:lnTo>
                    <a:pt x="92580" y="719526"/>
                  </a:lnTo>
                  <a:lnTo>
                    <a:pt x="75501" y="762224"/>
                  </a:lnTo>
                  <a:lnTo>
                    <a:pt x="60060" y="805724"/>
                  </a:lnTo>
                  <a:lnTo>
                    <a:pt x="46293" y="849990"/>
                  </a:lnTo>
                  <a:lnTo>
                    <a:pt x="34238" y="894984"/>
                  </a:lnTo>
                  <a:lnTo>
                    <a:pt x="23934" y="940666"/>
                  </a:lnTo>
                  <a:lnTo>
                    <a:pt x="15419" y="987000"/>
                  </a:lnTo>
                  <a:lnTo>
                    <a:pt x="8730" y="1033948"/>
                  </a:lnTo>
                  <a:lnTo>
                    <a:pt x="3905" y="1081471"/>
                  </a:lnTo>
                  <a:lnTo>
                    <a:pt x="982" y="1129532"/>
                  </a:lnTo>
                  <a:lnTo>
                    <a:pt x="0" y="1178093"/>
                  </a:lnTo>
                  <a:lnTo>
                    <a:pt x="982" y="1226654"/>
                  </a:lnTo>
                  <a:lnTo>
                    <a:pt x="3905" y="1274715"/>
                  </a:lnTo>
                  <a:lnTo>
                    <a:pt x="8730" y="1322239"/>
                  </a:lnTo>
                  <a:lnTo>
                    <a:pt x="15419" y="1369186"/>
                  </a:lnTo>
                  <a:lnTo>
                    <a:pt x="23934" y="1415520"/>
                  </a:lnTo>
                  <a:lnTo>
                    <a:pt x="34238" y="1461203"/>
                  </a:lnTo>
                  <a:lnTo>
                    <a:pt x="46293" y="1506196"/>
                  </a:lnTo>
                  <a:lnTo>
                    <a:pt x="60060" y="1550462"/>
                  </a:lnTo>
                  <a:lnTo>
                    <a:pt x="75501" y="1593963"/>
                  </a:lnTo>
                  <a:lnTo>
                    <a:pt x="92580" y="1636660"/>
                  </a:lnTo>
                  <a:lnTo>
                    <a:pt x="111258" y="1678517"/>
                  </a:lnTo>
                  <a:lnTo>
                    <a:pt x="131496" y="1719495"/>
                  </a:lnTo>
                  <a:lnTo>
                    <a:pt x="153258" y="1759556"/>
                  </a:lnTo>
                  <a:lnTo>
                    <a:pt x="176505" y="1798662"/>
                  </a:lnTo>
                  <a:lnTo>
                    <a:pt x="201200" y="1836776"/>
                  </a:lnTo>
                  <a:lnTo>
                    <a:pt x="227303" y="1873860"/>
                  </a:lnTo>
                  <a:lnTo>
                    <a:pt x="254779" y="1909875"/>
                  </a:lnTo>
                  <a:lnTo>
                    <a:pt x="283588" y="1944783"/>
                  </a:lnTo>
                  <a:lnTo>
                    <a:pt x="313693" y="1978548"/>
                  </a:lnTo>
                  <a:lnTo>
                    <a:pt x="345055" y="2011131"/>
                  </a:lnTo>
                  <a:lnTo>
                    <a:pt x="377638" y="2042493"/>
                  </a:lnTo>
                  <a:lnTo>
                    <a:pt x="411403" y="2072598"/>
                  </a:lnTo>
                  <a:lnTo>
                    <a:pt x="446312" y="2101407"/>
                  </a:lnTo>
                  <a:lnTo>
                    <a:pt x="482327" y="2128882"/>
                  </a:lnTo>
                  <a:lnTo>
                    <a:pt x="519410" y="2154986"/>
                  </a:lnTo>
                  <a:lnTo>
                    <a:pt x="557524" y="2179681"/>
                  </a:lnTo>
                  <a:lnTo>
                    <a:pt x="596631" y="2202928"/>
                  </a:lnTo>
                  <a:lnTo>
                    <a:pt x="636692" y="2224689"/>
                  </a:lnTo>
                  <a:lnTo>
                    <a:pt x="677670" y="2244928"/>
                  </a:lnTo>
                  <a:lnTo>
                    <a:pt x="719526" y="2263605"/>
                  </a:lnTo>
                  <a:lnTo>
                    <a:pt x="762224" y="2280684"/>
                  </a:lnTo>
                  <a:lnTo>
                    <a:pt x="805725" y="2296126"/>
                  </a:lnTo>
                  <a:lnTo>
                    <a:pt x="849991" y="2309893"/>
                  </a:lnTo>
                  <a:lnTo>
                    <a:pt x="894984" y="2321947"/>
                  </a:lnTo>
                  <a:lnTo>
                    <a:pt x="940667" y="2332251"/>
                  </a:lnTo>
                  <a:lnTo>
                    <a:pt x="987001" y="2340767"/>
                  </a:lnTo>
                  <a:lnTo>
                    <a:pt x="1033948" y="2347456"/>
                  </a:lnTo>
                  <a:lnTo>
                    <a:pt x="1081471" y="2352280"/>
                  </a:lnTo>
                  <a:lnTo>
                    <a:pt x="1129533" y="2355203"/>
                  </a:lnTo>
                  <a:lnTo>
                    <a:pt x="1178093" y="2356186"/>
                  </a:lnTo>
                  <a:lnTo>
                    <a:pt x="1226654" y="2355203"/>
                  </a:lnTo>
                  <a:lnTo>
                    <a:pt x="1274715" y="2352280"/>
                  </a:lnTo>
                  <a:lnTo>
                    <a:pt x="1322239" y="2347456"/>
                  </a:lnTo>
                  <a:lnTo>
                    <a:pt x="1369186" y="2340767"/>
                  </a:lnTo>
                  <a:lnTo>
                    <a:pt x="1415520" y="2332251"/>
                  </a:lnTo>
                  <a:lnTo>
                    <a:pt x="1461203" y="2321947"/>
                  </a:lnTo>
                  <a:lnTo>
                    <a:pt x="1506196" y="2309893"/>
                  </a:lnTo>
                  <a:lnTo>
                    <a:pt x="1550462" y="2296126"/>
                  </a:lnTo>
                  <a:lnTo>
                    <a:pt x="1593963" y="2280684"/>
                  </a:lnTo>
                  <a:lnTo>
                    <a:pt x="1636660" y="2263605"/>
                  </a:lnTo>
                  <a:lnTo>
                    <a:pt x="1678517" y="2244928"/>
                  </a:lnTo>
                  <a:lnTo>
                    <a:pt x="1719495" y="2224689"/>
                  </a:lnTo>
                  <a:lnTo>
                    <a:pt x="1759556" y="2202928"/>
                  </a:lnTo>
                  <a:lnTo>
                    <a:pt x="1798662" y="2179681"/>
                  </a:lnTo>
                  <a:lnTo>
                    <a:pt x="1836776" y="2154986"/>
                  </a:lnTo>
                  <a:lnTo>
                    <a:pt x="1873860" y="2128882"/>
                  </a:lnTo>
                  <a:lnTo>
                    <a:pt x="1909875" y="2101407"/>
                  </a:lnTo>
                  <a:lnTo>
                    <a:pt x="1944783" y="2072598"/>
                  </a:lnTo>
                  <a:lnTo>
                    <a:pt x="1978548" y="2042493"/>
                  </a:lnTo>
                  <a:lnTo>
                    <a:pt x="2011131" y="2011131"/>
                  </a:lnTo>
                  <a:lnTo>
                    <a:pt x="2042493" y="1978548"/>
                  </a:lnTo>
                  <a:lnTo>
                    <a:pt x="2072598" y="1944783"/>
                  </a:lnTo>
                  <a:lnTo>
                    <a:pt x="2101407" y="1909875"/>
                  </a:lnTo>
                  <a:lnTo>
                    <a:pt x="2128883" y="1873860"/>
                  </a:lnTo>
                  <a:lnTo>
                    <a:pt x="2154986" y="1836776"/>
                  </a:lnTo>
                  <a:lnTo>
                    <a:pt x="2179681" y="1798662"/>
                  </a:lnTo>
                  <a:lnTo>
                    <a:pt x="2202928" y="1759556"/>
                  </a:lnTo>
                  <a:lnTo>
                    <a:pt x="2224689" y="1719495"/>
                  </a:lnTo>
                  <a:lnTo>
                    <a:pt x="2244928" y="1678517"/>
                  </a:lnTo>
                  <a:lnTo>
                    <a:pt x="2263606" y="1636660"/>
                  </a:lnTo>
                  <a:lnTo>
                    <a:pt x="2280684" y="1593963"/>
                  </a:lnTo>
                  <a:lnTo>
                    <a:pt x="2296126" y="1550462"/>
                  </a:lnTo>
                  <a:lnTo>
                    <a:pt x="2309893" y="1506196"/>
                  </a:lnTo>
                  <a:lnTo>
                    <a:pt x="2321948" y="1461203"/>
                  </a:lnTo>
                  <a:lnTo>
                    <a:pt x="2332251" y="1415520"/>
                  </a:lnTo>
                  <a:lnTo>
                    <a:pt x="2340767" y="1369186"/>
                  </a:lnTo>
                  <a:lnTo>
                    <a:pt x="2347456" y="1322239"/>
                  </a:lnTo>
                  <a:lnTo>
                    <a:pt x="2352281" y="1274715"/>
                  </a:lnTo>
                  <a:lnTo>
                    <a:pt x="2355203" y="1226654"/>
                  </a:lnTo>
                  <a:lnTo>
                    <a:pt x="2356186" y="1178093"/>
                  </a:lnTo>
                  <a:lnTo>
                    <a:pt x="2355203" y="1129532"/>
                  </a:lnTo>
                  <a:lnTo>
                    <a:pt x="2352281" y="1081471"/>
                  </a:lnTo>
                  <a:lnTo>
                    <a:pt x="2347456" y="1033948"/>
                  </a:lnTo>
                  <a:lnTo>
                    <a:pt x="2340767" y="987000"/>
                  </a:lnTo>
                  <a:lnTo>
                    <a:pt x="2332251" y="940666"/>
                  </a:lnTo>
                  <a:lnTo>
                    <a:pt x="2321948" y="894984"/>
                  </a:lnTo>
                  <a:lnTo>
                    <a:pt x="2309893" y="849990"/>
                  </a:lnTo>
                  <a:lnTo>
                    <a:pt x="2296126" y="805724"/>
                  </a:lnTo>
                  <a:lnTo>
                    <a:pt x="2280684" y="762224"/>
                  </a:lnTo>
                  <a:lnTo>
                    <a:pt x="2263606" y="719526"/>
                  </a:lnTo>
                  <a:lnTo>
                    <a:pt x="2244928" y="677669"/>
                  </a:lnTo>
                  <a:lnTo>
                    <a:pt x="2224689" y="636691"/>
                  </a:lnTo>
                  <a:lnTo>
                    <a:pt x="2202928" y="596630"/>
                  </a:lnTo>
                  <a:lnTo>
                    <a:pt x="2179681" y="557524"/>
                  </a:lnTo>
                  <a:lnTo>
                    <a:pt x="2154986" y="519410"/>
                  </a:lnTo>
                  <a:lnTo>
                    <a:pt x="2128883" y="482326"/>
                  </a:lnTo>
                  <a:lnTo>
                    <a:pt x="2101407" y="446311"/>
                  </a:lnTo>
                  <a:lnTo>
                    <a:pt x="2072598" y="411402"/>
                  </a:lnTo>
                  <a:lnTo>
                    <a:pt x="2042493" y="377638"/>
                  </a:lnTo>
                  <a:lnTo>
                    <a:pt x="2011131" y="345055"/>
                  </a:lnTo>
                  <a:lnTo>
                    <a:pt x="1978548" y="313692"/>
                  </a:lnTo>
                  <a:lnTo>
                    <a:pt x="1944783" y="283588"/>
                  </a:lnTo>
                  <a:lnTo>
                    <a:pt x="1909875" y="254779"/>
                  </a:lnTo>
                  <a:lnTo>
                    <a:pt x="1873860" y="227303"/>
                  </a:lnTo>
                  <a:lnTo>
                    <a:pt x="1836776" y="201199"/>
                  </a:lnTo>
                  <a:lnTo>
                    <a:pt x="1798662" y="176505"/>
                  </a:lnTo>
                  <a:lnTo>
                    <a:pt x="1759556" y="153258"/>
                  </a:lnTo>
                  <a:lnTo>
                    <a:pt x="1719495" y="131496"/>
                  </a:lnTo>
                  <a:lnTo>
                    <a:pt x="1678517" y="111257"/>
                  </a:lnTo>
                  <a:lnTo>
                    <a:pt x="1636660" y="92580"/>
                  </a:lnTo>
                  <a:lnTo>
                    <a:pt x="1593963" y="75501"/>
                  </a:lnTo>
                  <a:lnTo>
                    <a:pt x="1550462" y="60059"/>
                  </a:lnTo>
                  <a:lnTo>
                    <a:pt x="1506196" y="46292"/>
                  </a:lnTo>
                  <a:lnTo>
                    <a:pt x="1461203" y="34238"/>
                  </a:lnTo>
                  <a:lnTo>
                    <a:pt x="1415520" y="23934"/>
                  </a:lnTo>
                  <a:lnTo>
                    <a:pt x="1369186" y="15419"/>
                  </a:lnTo>
                  <a:lnTo>
                    <a:pt x="1322239" y="8730"/>
                  </a:lnTo>
                  <a:lnTo>
                    <a:pt x="1274715" y="3905"/>
                  </a:lnTo>
                  <a:lnTo>
                    <a:pt x="1226654" y="982"/>
                  </a:lnTo>
                  <a:lnTo>
                    <a:pt x="117809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3813" y="4008981"/>
              <a:ext cx="1076960" cy="1076960"/>
            </a:xfrm>
            <a:custGeom>
              <a:avLst/>
              <a:gdLst/>
              <a:ahLst/>
              <a:cxnLst/>
              <a:rect l="l" t="t" r="r" b="b"/>
              <a:pathLst>
                <a:path w="1076959" h="1076960">
                  <a:moveTo>
                    <a:pt x="538260" y="0"/>
                  </a:moveTo>
                  <a:lnTo>
                    <a:pt x="489267" y="2199"/>
                  </a:lnTo>
                  <a:lnTo>
                    <a:pt x="441507" y="8672"/>
                  </a:lnTo>
                  <a:lnTo>
                    <a:pt x="395169" y="19227"/>
                  </a:lnTo>
                  <a:lnTo>
                    <a:pt x="350443" y="33674"/>
                  </a:lnTo>
                  <a:lnTo>
                    <a:pt x="307520" y="51825"/>
                  </a:lnTo>
                  <a:lnTo>
                    <a:pt x="266590" y="73488"/>
                  </a:lnTo>
                  <a:lnTo>
                    <a:pt x="227841" y="98473"/>
                  </a:lnTo>
                  <a:lnTo>
                    <a:pt x="191466" y="126592"/>
                  </a:lnTo>
                  <a:lnTo>
                    <a:pt x="157652" y="157652"/>
                  </a:lnTo>
                  <a:lnTo>
                    <a:pt x="126592" y="191466"/>
                  </a:lnTo>
                  <a:lnTo>
                    <a:pt x="98473" y="227841"/>
                  </a:lnTo>
                  <a:lnTo>
                    <a:pt x="73488" y="266590"/>
                  </a:lnTo>
                  <a:lnTo>
                    <a:pt x="51825" y="307520"/>
                  </a:lnTo>
                  <a:lnTo>
                    <a:pt x="33674" y="350443"/>
                  </a:lnTo>
                  <a:lnTo>
                    <a:pt x="19227" y="395169"/>
                  </a:lnTo>
                  <a:lnTo>
                    <a:pt x="8672" y="441507"/>
                  </a:lnTo>
                  <a:lnTo>
                    <a:pt x="2199" y="489267"/>
                  </a:lnTo>
                  <a:lnTo>
                    <a:pt x="0" y="538260"/>
                  </a:lnTo>
                  <a:lnTo>
                    <a:pt x="2199" y="587252"/>
                  </a:lnTo>
                  <a:lnTo>
                    <a:pt x="8672" y="635013"/>
                  </a:lnTo>
                  <a:lnTo>
                    <a:pt x="19227" y="681351"/>
                  </a:lnTo>
                  <a:lnTo>
                    <a:pt x="33674" y="726076"/>
                  </a:lnTo>
                  <a:lnTo>
                    <a:pt x="51825" y="768999"/>
                  </a:lnTo>
                  <a:lnTo>
                    <a:pt x="73488" y="809930"/>
                  </a:lnTo>
                  <a:lnTo>
                    <a:pt x="98473" y="848678"/>
                  </a:lnTo>
                  <a:lnTo>
                    <a:pt x="126592" y="885053"/>
                  </a:lnTo>
                  <a:lnTo>
                    <a:pt x="157652" y="918867"/>
                  </a:lnTo>
                  <a:lnTo>
                    <a:pt x="191466" y="949927"/>
                  </a:lnTo>
                  <a:lnTo>
                    <a:pt x="227841" y="978045"/>
                  </a:lnTo>
                  <a:lnTo>
                    <a:pt x="266590" y="1003031"/>
                  </a:lnTo>
                  <a:lnTo>
                    <a:pt x="307520" y="1024694"/>
                  </a:lnTo>
                  <a:lnTo>
                    <a:pt x="350443" y="1042844"/>
                  </a:lnTo>
                  <a:lnTo>
                    <a:pt x="395169" y="1057292"/>
                  </a:lnTo>
                  <a:lnTo>
                    <a:pt x="441507" y="1067847"/>
                  </a:lnTo>
                  <a:lnTo>
                    <a:pt x="489267" y="1074319"/>
                  </a:lnTo>
                  <a:lnTo>
                    <a:pt x="538260" y="1076519"/>
                  </a:lnTo>
                  <a:lnTo>
                    <a:pt x="587252" y="1074319"/>
                  </a:lnTo>
                  <a:lnTo>
                    <a:pt x="635013" y="1067847"/>
                  </a:lnTo>
                  <a:lnTo>
                    <a:pt x="681351" y="1057292"/>
                  </a:lnTo>
                  <a:lnTo>
                    <a:pt x="726076" y="1042844"/>
                  </a:lnTo>
                  <a:lnTo>
                    <a:pt x="768999" y="1024694"/>
                  </a:lnTo>
                  <a:lnTo>
                    <a:pt x="809930" y="1003031"/>
                  </a:lnTo>
                  <a:lnTo>
                    <a:pt x="848678" y="978045"/>
                  </a:lnTo>
                  <a:lnTo>
                    <a:pt x="885053" y="949927"/>
                  </a:lnTo>
                  <a:lnTo>
                    <a:pt x="918867" y="918867"/>
                  </a:lnTo>
                  <a:lnTo>
                    <a:pt x="949927" y="885053"/>
                  </a:lnTo>
                  <a:lnTo>
                    <a:pt x="978045" y="848678"/>
                  </a:lnTo>
                  <a:lnTo>
                    <a:pt x="1003031" y="809930"/>
                  </a:lnTo>
                  <a:lnTo>
                    <a:pt x="1024694" y="768999"/>
                  </a:lnTo>
                  <a:lnTo>
                    <a:pt x="1042844" y="726076"/>
                  </a:lnTo>
                  <a:lnTo>
                    <a:pt x="1057292" y="681351"/>
                  </a:lnTo>
                  <a:lnTo>
                    <a:pt x="1067847" y="635013"/>
                  </a:lnTo>
                  <a:lnTo>
                    <a:pt x="1074319" y="587252"/>
                  </a:lnTo>
                  <a:lnTo>
                    <a:pt x="1076519" y="538260"/>
                  </a:lnTo>
                  <a:lnTo>
                    <a:pt x="1074319" y="489267"/>
                  </a:lnTo>
                  <a:lnTo>
                    <a:pt x="1067847" y="441507"/>
                  </a:lnTo>
                  <a:lnTo>
                    <a:pt x="1057292" y="395169"/>
                  </a:lnTo>
                  <a:lnTo>
                    <a:pt x="1042844" y="350443"/>
                  </a:lnTo>
                  <a:lnTo>
                    <a:pt x="1024694" y="307520"/>
                  </a:lnTo>
                  <a:lnTo>
                    <a:pt x="1003031" y="266590"/>
                  </a:lnTo>
                  <a:lnTo>
                    <a:pt x="978045" y="227841"/>
                  </a:lnTo>
                  <a:lnTo>
                    <a:pt x="949927" y="191466"/>
                  </a:lnTo>
                  <a:lnTo>
                    <a:pt x="918867" y="157652"/>
                  </a:lnTo>
                  <a:lnTo>
                    <a:pt x="885053" y="126592"/>
                  </a:lnTo>
                  <a:lnTo>
                    <a:pt x="848678" y="98473"/>
                  </a:lnTo>
                  <a:lnTo>
                    <a:pt x="809930" y="73488"/>
                  </a:lnTo>
                  <a:lnTo>
                    <a:pt x="768999" y="51825"/>
                  </a:lnTo>
                  <a:lnTo>
                    <a:pt x="726076" y="33674"/>
                  </a:lnTo>
                  <a:lnTo>
                    <a:pt x="681351" y="19227"/>
                  </a:lnTo>
                  <a:lnTo>
                    <a:pt x="635013" y="8672"/>
                  </a:lnTo>
                  <a:lnTo>
                    <a:pt x="587252" y="2199"/>
                  </a:lnTo>
                  <a:lnTo>
                    <a:pt x="538260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32074" y="2975449"/>
              <a:ext cx="0" cy="3143885"/>
            </a:xfrm>
            <a:custGeom>
              <a:avLst/>
              <a:gdLst/>
              <a:ahLst/>
              <a:cxnLst/>
              <a:rect l="l" t="t" r="r" b="b"/>
              <a:pathLst>
                <a:path h="3143885">
                  <a:moveTo>
                    <a:pt x="0" y="0"/>
                  </a:moveTo>
                  <a:lnTo>
                    <a:pt x="1" y="314358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4492" y="4547240"/>
              <a:ext cx="3232785" cy="0"/>
            </a:xfrm>
            <a:custGeom>
              <a:avLst/>
              <a:gdLst/>
              <a:ahLst/>
              <a:cxnLst/>
              <a:rect l="l" t="t" r="r" b="b"/>
              <a:pathLst>
                <a:path w="3232784">
                  <a:moveTo>
                    <a:pt x="3232758" y="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2499" y="2970385"/>
          <a:ext cx="3247389" cy="318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1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1292" y="1241552"/>
            <a:ext cx="273558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50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2100" b="1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6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100" spc="-60" dirty="0"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100" spc="-85" dirty="0">
                <a:latin typeface="Arial"/>
                <a:cs typeface="Arial"/>
              </a:rPr>
              <a:t>First </a:t>
            </a:r>
            <a:r>
              <a:rPr sz="2100" spc="-90" dirty="0">
                <a:latin typeface="Arial"/>
                <a:cs typeface="Arial"/>
              </a:rPr>
              <a:t>and </a:t>
            </a:r>
            <a:r>
              <a:rPr sz="2100" spc="5" dirty="0">
                <a:latin typeface="Arial"/>
                <a:cs typeface="Arial"/>
              </a:rPr>
              <a:t>third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-70" dirty="0">
                <a:latin typeface="Arial"/>
                <a:cs typeface="Arial"/>
              </a:rPr>
              <a:t>quadrants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292" y="2216911"/>
            <a:ext cx="32277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50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21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spc="-6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100" spc="-60" dirty="0"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spc="-145" dirty="0">
                <a:latin typeface="Arial"/>
                <a:cs typeface="Arial"/>
              </a:rPr>
              <a:t>Second </a:t>
            </a:r>
            <a:r>
              <a:rPr sz="2100" spc="-90" dirty="0">
                <a:latin typeface="Arial"/>
                <a:cs typeface="Arial"/>
              </a:rPr>
              <a:t>and </a:t>
            </a:r>
            <a:r>
              <a:rPr sz="2100" dirty="0">
                <a:latin typeface="Arial"/>
                <a:cs typeface="Arial"/>
              </a:rPr>
              <a:t>fourth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70" dirty="0">
                <a:latin typeface="Arial"/>
                <a:cs typeface="Arial"/>
              </a:rPr>
              <a:t>quadrants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0333" y="1241552"/>
            <a:ext cx="1992630" cy="152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50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2100" b="1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6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100" spc="-60" dirty="0"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100" spc="-105" dirty="0">
                <a:latin typeface="Arial"/>
                <a:cs typeface="Arial"/>
              </a:rPr>
              <a:t>1 </a:t>
            </a:r>
            <a:r>
              <a:rPr sz="2100" spc="-175" dirty="0">
                <a:latin typeface="Arial"/>
                <a:cs typeface="Arial"/>
              </a:rPr>
              <a:t>&lt;= </a:t>
            </a:r>
            <a:r>
              <a:rPr sz="2100" spc="-190" dirty="0">
                <a:latin typeface="Arial"/>
                <a:cs typeface="Arial"/>
              </a:rPr>
              <a:t>L2 </a:t>
            </a:r>
            <a:r>
              <a:rPr sz="2100" spc="-35" dirty="0">
                <a:latin typeface="Arial"/>
                <a:cs typeface="Arial"/>
              </a:rPr>
              <a:t>norm </a:t>
            </a:r>
            <a:r>
              <a:rPr sz="2100" spc="-175" dirty="0">
                <a:latin typeface="Arial"/>
                <a:cs typeface="Arial"/>
              </a:rPr>
              <a:t>&lt;=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-105" dirty="0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  <a:p>
            <a:pPr marL="12700" marR="309880">
              <a:lnSpc>
                <a:spcPct val="102899"/>
              </a:lnSpc>
              <a:spcBef>
                <a:spcPts val="1510"/>
              </a:spcBef>
            </a:pPr>
            <a:r>
              <a:rPr sz="2100" b="1" spc="-250" dirty="0">
                <a:solidFill>
                  <a:srgbClr val="FF0000"/>
                </a:solidFill>
                <a:latin typeface="Arial"/>
                <a:cs typeface="Arial"/>
              </a:rPr>
              <a:t>Class </a:t>
            </a:r>
            <a:r>
              <a:rPr sz="2100" b="1" spc="-6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100" spc="-60" dirty="0">
                <a:latin typeface="Arial"/>
                <a:cs typeface="Arial"/>
              </a:rPr>
              <a:t>:  </a:t>
            </a:r>
            <a:r>
              <a:rPr sz="2100" spc="-80" dirty="0">
                <a:latin typeface="Arial"/>
                <a:cs typeface="Arial"/>
              </a:rPr>
              <a:t>Everything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-110" dirty="0">
                <a:latin typeface="Arial"/>
                <a:cs typeface="Arial"/>
              </a:rPr>
              <a:t>else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72520" y="2975449"/>
            <a:ext cx="3232785" cy="3172460"/>
            <a:chOff x="8572520" y="2975449"/>
            <a:chExt cx="3232785" cy="3172460"/>
          </a:xfrm>
        </p:grpSpPr>
        <p:sp>
          <p:nvSpPr>
            <p:cNvPr id="14" name="object 14"/>
            <p:cNvSpPr/>
            <p:nvPr/>
          </p:nvSpPr>
          <p:spPr>
            <a:xfrm>
              <a:off x="8572520" y="2975449"/>
              <a:ext cx="3232785" cy="3172460"/>
            </a:xfrm>
            <a:custGeom>
              <a:avLst/>
              <a:gdLst/>
              <a:ahLst/>
              <a:cxnLst/>
              <a:rect l="l" t="t" r="r" b="b"/>
              <a:pathLst>
                <a:path w="3232784" h="3172460">
                  <a:moveTo>
                    <a:pt x="3232758" y="0"/>
                  </a:moveTo>
                  <a:lnTo>
                    <a:pt x="0" y="0"/>
                  </a:lnTo>
                  <a:lnTo>
                    <a:pt x="0" y="3171973"/>
                  </a:lnTo>
                  <a:lnTo>
                    <a:pt x="3232758" y="3171973"/>
                  </a:lnTo>
                  <a:lnTo>
                    <a:pt x="3232758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26591" y="5085500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04" y="0"/>
                  </a:moveTo>
                  <a:lnTo>
                    <a:pt x="319830" y="2849"/>
                  </a:lnTo>
                  <a:lnTo>
                    <a:pt x="275658" y="11169"/>
                  </a:lnTo>
                  <a:lnTo>
                    <a:pt x="233528" y="24616"/>
                  </a:lnTo>
                  <a:lnTo>
                    <a:pt x="193784" y="42848"/>
                  </a:lnTo>
                  <a:lnTo>
                    <a:pt x="156769" y="65522"/>
                  </a:lnTo>
                  <a:lnTo>
                    <a:pt x="122825" y="92295"/>
                  </a:lnTo>
                  <a:lnTo>
                    <a:pt x="92295" y="122826"/>
                  </a:lnTo>
                  <a:lnTo>
                    <a:pt x="65521" y="156770"/>
                  </a:lnTo>
                  <a:lnTo>
                    <a:pt x="42847" y="193785"/>
                  </a:lnTo>
                  <a:lnTo>
                    <a:pt x="24616" y="233529"/>
                  </a:lnTo>
                  <a:lnTo>
                    <a:pt x="11168" y="275659"/>
                  </a:lnTo>
                  <a:lnTo>
                    <a:pt x="2849" y="319832"/>
                  </a:lnTo>
                  <a:lnTo>
                    <a:pt x="0" y="365705"/>
                  </a:lnTo>
                  <a:lnTo>
                    <a:pt x="2849" y="411578"/>
                  </a:lnTo>
                  <a:lnTo>
                    <a:pt x="11168" y="455751"/>
                  </a:lnTo>
                  <a:lnTo>
                    <a:pt x="24616" y="497880"/>
                  </a:lnTo>
                  <a:lnTo>
                    <a:pt x="42847" y="537624"/>
                  </a:lnTo>
                  <a:lnTo>
                    <a:pt x="65521" y="574639"/>
                  </a:lnTo>
                  <a:lnTo>
                    <a:pt x="92295" y="608583"/>
                  </a:lnTo>
                  <a:lnTo>
                    <a:pt x="122825" y="639113"/>
                  </a:lnTo>
                  <a:lnTo>
                    <a:pt x="156769" y="665887"/>
                  </a:lnTo>
                  <a:lnTo>
                    <a:pt x="193784" y="688561"/>
                  </a:lnTo>
                  <a:lnTo>
                    <a:pt x="233528" y="706793"/>
                  </a:lnTo>
                  <a:lnTo>
                    <a:pt x="275658" y="720240"/>
                  </a:lnTo>
                  <a:lnTo>
                    <a:pt x="319830" y="728560"/>
                  </a:lnTo>
                  <a:lnTo>
                    <a:pt x="365704" y="731409"/>
                  </a:lnTo>
                  <a:lnTo>
                    <a:pt x="411577" y="728560"/>
                  </a:lnTo>
                  <a:lnTo>
                    <a:pt x="455750" y="720240"/>
                  </a:lnTo>
                  <a:lnTo>
                    <a:pt x="497879" y="706793"/>
                  </a:lnTo>
                  <a:lnTo>
                    <a:pt x="537623" y="688561"/>
                  </a:lnTo>
                  <a:lnTo>
                    <a:pt x="574639" y="665887"/>
                  </a:lnTo>
                  <a:lnTo>
                    <a:pt x="608583" y="639113"/>
                  </a:lnTo>
                  <a:lnTo>
                    <a:pt x="639113" y="608583"/>
                  </a:lnTo>
                  <a:lnTo>
                    <a:pt x="665887" y="574639"/>
                  </a:lnTo>
                  <a:lnTo>
                    <a:pt x="688561" y="537624"/>
                  </a:lnTo>
                  <a:lnTo>
                    <a:pt x="706793" y="497880"/>
                  </a:lnTo>
                  <a:lnTo>
                    <a:pt x="720240" y="455751"/>
                  </a:lnTo>
                  <a:lnTo>
                    <a:pt x="728560" y="411578"/>
                  </a:lnTo>
                  <a:lnTo>
                    <a:pt x="731409" y="365705"/>
                  </a:lnTo>
                  <a:lnTo>
                    <a:pt x="728560" y="319832"/>
                  </a:lnTo>
                  <a:lnTo>
                    <a:pt x="720240" y="275659"/>
                  </a:lnTo>
                  <a:lnTo>
                    <a:pt x="706793" y="233529"/>
                  </a:lnTo>
                  <a:lnTo>
                    <a:pt x="688561" y="193785"/>
                  </a:lnTo>
                  <a:lnTo>
                    <a:pt x="665887" y="156770"/>
                  </a:lnTo>
                  <a:lnTo>
                    <a:pt x="639113" y="122826"/>
                  </a:lnTo>
                  <a:lnTo>
                    <a:pt x="608583" y="92295"/>
                  </a:lnTo>
                  <a:lnTo>
                    <a:pt x="574639" y="65522"/>
                  </a:lnTo>
                  <a:lnTo>
                    <a:pt x="537623" y="42848"/>
                  </a:lnTo>
                  <a:lnTo>
                    <a:pt x="497879" y="24616"/>
                  </a:lnTo>
                  <a:lnTo>
                    <a:pt x="455750" y="11169"/>
                  </a:lnTo>
                  <a:lnTo>
                    <a:pt x="411577" y="2849"/>
                  </a:lnTo>
                  <a:lnTo>
                    <a:pt x="3657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572520" y="2975449"/>
          <a:ext cx="3233420" cy="3171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1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1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8969613" y="1241552"/>
            <a:ext cx="1687195" cy="15252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228600">
              <a:lnSpc>
                <a:spcPct val="102899"/>
              </a:lnSpc>
              <a:spcBef>
                <a:spcPts val="25"/>
              </a:spcBef>
            </a:pPr>
            <a:r>
              <a:rPr sz="2100" b="1" spc="-250" dirty="0">
                <a:solidFill>
                  <a:srgbClr val="0000FF"/>
                </a:solidFill>
                <a:latin typeface="Arial"/>
                <a:cs typeface="Arial"/>
              </a:rPr>
              <a:t>Class </a:t>
            </a:r>
            <a:r>
              <a:rPr sz="2100" b="1" spc="-6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100" spc="-60" dirty="0">
                <a:latin typeface="Arial"/>
                <a:cs typeface="Arial"/>
              </a:rPr>
              <a:t>:  </a:t>
            </a:r>
            <a:r>
              <a:rPr sz="2100" spc="-105" dirty="0">
                <a:latin typeface="Arial"/>
                <a:cs typeface="Arial"/>
              </a:rPr>
              <a:t>Three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100" dirty="0">
                <a:latin typeface="Arial"/>
                <a:cs typeface="Arial"/>
              </a:rPr>
              <a:t>modes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2899"/>
              </a:lnSpc>
              <a:spcBef>
                <a:spcPts val="1510"/>
              </a:spcBef>
            </a:pPr>
            <a:r>
              <a:rPr sz="2100" b="1" spc="-250" dirty="0">
                <a:solidFill>
                  <a:srgbClr val="FF0000"/>
                </a:solidFill>
                <a:latin typeface="Arial"/>
                <a:cs typeface="Arial"/>
              </a:rPr>
              <a:t>Class </a:t>
            </a:r>
            <a:r>
              <a:rPr sz="2100" b="1" spc="-6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100" spc="-60" dirty="0">
                <a:latin typeface="Arial"/>
                <a:cs typeface="Arial"/>
              </a:rPr>
              <a:t>:  </a:t>
            </a:r>
            <a:r>
              <a:rPr sz="2100" spc="-80" dirty="0">
                <a:latin typeface="Arial"/>
                <a:cs typeface="Arial"/>
              </a:rPr>
              <a:t>Everything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-110" dirty="0">
                <a:latin typeface="Arial"/>
                <a:cs typeface="Arial"/>
              </a:rPr>
              <a:t>else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60445" y="35360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04" y="0"/>
                </a:moveTo>
                <a:lnTo>
                  <a:pt x="319830" y="2849"/>
                </a:lnTo>
                <a:lnTo>
                  <a:pt x="275658" y="11168"/>
                </a:lnTo>
                <a:lnTo>
                  <a:pt x="233528" y="24616"/>
                </a:lnTo>
                <a:lnTo>
                  <a:pt x="193784" y="42847"/>
                </a:lnTo>
                <a:lnTo>
                  <a:pt x="156769" y="65521"/>
                </a:lnTo>
                <a:lnTo>
                  <a:pt x="122825" y="92295"/>
                </a:lnTo>
                <a:lnTo>
                  <a:pt x="92295" y="122825"/>
                </a:lnTo>
                <a:lnTo>
                  <a:pt x="65521" y="156769"/>
                </a:lnTo>
                <a:lnTo>
                  <a:pt x="42847" y="193784"/>
                </a:lnTo>
                <a:lnTo>
                  <a:pt x="24616" y="233528"/>
                </a:lnTo>
                <a:lnTo>
                  <a:pt x="11168" y="275658"/>
                </a:lnTo>
                <a:lnTo>
                  <a:pt x="2849" y="319830"/>
                </a:lnTo>
                <a:lnTo>
                  <a:pt x="0" y="365704"/>
                </a:lnTo>
                <a:lnTo>
                  <a:pt x="2849" y="411577"/>
                </a:lnTo>
                <a:lnTo>
                  <a:pt x="11168" y="455750"/>
                </a:lnTo>
                <a:lnTo>
                  <a:pt x="24616" y="497879"/>
                </a:lnTo>
                <a:lnTo>
                  <a:pt x="42847" y="537623"/>
                </a:lnTo>
                <a:lnTo>
                  <a:pt x="65521" y="574638"/>
                </a:lnTo>
                <a:lnTo>
                  <a:pt x="92295" y="608582"/>
                </a:lnTo>
                <a:lnTo>
                  <a:pt x="122825" y="639112"/>
                </a:lnTo>
                <a:lnTo>
                  <a:pt x="156769" y="665886"/>
                </a:lnTo>
                <a:lnTo>
                  <a:pt x="193784" y="688560"/>
                </a:lnTo>
                <a:lnTo>
                  <a:pt x="233528" y="706792"/>
                </a:lnTo>
                <a:lnTo>
                  <a:pt x="275658" y="720239"/>
                </a:lnTo>
                <a:lnTo>
                  <a:pt x="319830" y="728558"/>
                </a:lnTo>
                <a:lnTo>
                  <a:pt x="365704" y="731408"/>
                </a:lnTo>
                <a:lnTo>
                  <a:pt x="411577" y="728558"/>
                </a:lnTo>
                <a:lnTo>
                  <a:pt x="455750" y="720239"/>
                </a:lnTo>
                <a:lnTo>
                  <a:pt x="497879" y="706792"/>
                </a:lnTo>
                <a:lnTo>
                  <a:pt x="537623" y="688560"/>
                </a:lnTo>
                <a:lnTo>
                  <a:pt x="574639" y="665886"/>
                </a:lnTo>
                <a:lnTo>
                  <a:pt x="608583" y="639112"/>
                </a:lnTo>
                <a:lnTo>
                  <a:pt x="639113" y="608582"/>
                </a:lnTo>
                <a:lnTo>
                  <a:pt x="665887" y="574638"/>
                </a:lnTo>
                <a:lnTo>
                  <a:pt x="688561" y="537623"/>
                </a:lnTo>
                <a:lnTo>
                  <a:pt x="706793" y="497879"/>
                </a:lnTo>
                <a:lnTo>
                  <a:pt x="720240" y="455750"/>
                </a:lnTo>
                <a:lnTo>
                  <a:pt x="728560" y="411577"/>
                </a:lnTo>
                <a:lnTo>
                  <a:pt x="731409" y="365704"/>
                </a:lnTo>
                <a:lnTo>
                  <a:pt x="728560" y="319830"/>
                </a:lnTo>
                <a:lnTo>
                  <a:pt x="720240" y="275658"/>
                </a:lnTo>
                <a:lnTo>
                  <a:pt x="706793" y="233528"/>
                </a:lnTo>
                <a:lnTo>
                  <a:pt x="688561" y="193784"/>
                </a:lnTo>
                <a:lnTo>
                  <a:pt x="665887" y="156769"/>
                </a:lnTo>
                <a:lnTo>
                  <a:pt x="639113" y="122825"/>
                </a:lnTo>
                <a:lnTo>
                  <a:pt x="608583" y="92295"/>
                </a:lnTo>
                <a:lnTo>
                  <a:pt x="574639" y="65521"/>
                </a:lnTo>
                <a:lnTo>
                  <a:pt x="537623" y="42847"/>
                </a:lnTo>
                <a:lnTo>
                  <a:pt x="497879" y="24616"/>
                </a:lnTo>
                <a:lnTo>
                  <a:pt x="455750" y="11168"/>
                </a:lnTo>
                <a:lnTo>
                  <a:pt x="411577" y="2849"/>
                </a:lnTo>
                <a:lnTo>
                  <a:pt x="365704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28252" y="368673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04" y="0"/>
                </a:moveTo>
                <a:lnTo>
                  <a:pt x="319831" y="2849"/>
                </a:lnTo>
                <a:lnTo>
                  <a:pt x="275658" y="11168"/>
                </a:lnTo>
                <a:lnTo>
                  <a:pt x="233528" y="24616"/>
                </a:lnTo>
                <a:lnTo>
                  <a:pt x="193785" y="42847"/>
                </a:lnTo>
                <a:lnTo>
                  <a:pt x="156769" y="65521"/>
                </a:lnTo>
                <a:lnTo>
                  <a:pt x="122825" y="92295"/>
                </a:lnTo>
                <a:lnTo>
                  <a:pt x="92295" y="122825"/>
                </a:lnTo>
                <a:lnTo>
                  <a:pt x="65522" y="156769"/>
                </a:lnTo>
                <a:lnTo>
                  <a:pt x="42848" y="193784"/>
                </a:lnTo>
                <a:lnTo>
                  <a:pt x="24616" y="233528"/>
                </a:lnTo>
                <a:lnTo>
                  <a:pt x="11168" y="275658"/>
                </a:lnTo>
                <a:lnTo>
                  <a:pt x="2849" y="319830"/>
                </a:lnTo>
                <a:lnTo>
                  <a:pt x="0" y="365704"/>
                </a:lnTo>
                <a:lnTo>
                  <a:pt x="2849" y="411577"/>
                </a:lnTo>
                <a:lnTo>
                  <a:pt x="11168" y="455750"/>
                </a:lnTo>
                <a:lnTo>
                  <a:pt x="24616" y="497879"/>
                </a:lnTo>
                <a:lnTo>
                  <a:pt x="42848" y="537623"/>
                </a:lnTo>
                <a:lnTo>
                  <a:pt x="65522" y="574638"/>
                </a:lnTo>
                <a:lnTo>
                  <a:pt x="92295" y="608582"/>
                </a:lnTo>
                <a:lnTo>
                  <a:pt x="122825" y="639112"/>
                </a:lnTo>
                <a:lnTo>
                  <a:pt x="156769" y="665886"/>
                </a:lnTo>
                <a:lnTo>
                  <a:pt x="193785" y="688560"/>
                </a:lnTo>
                <a:lnTo>
                  <a:pt x="233528" y="706792"/>
                </a:lnTo>
                <a:lnTo>
                  <a:pt x="275658" y="720239"/>
                </a:lnTo>
                <a:lnTo>
                  <a:pt x="319831" y="728558"/>
                </a:lnTo>
                <a:lnTo>
                  <a:pt x="365704" y="731408"/>
                </a:lnTo>
                <a:lnTo>
                  <a:pt x="411577" y="728558"/>
                </a:lnTo>
                <a:lnTo>
                  <a:pt x="455750" y="720239"/>
                </a:lnTo>
                <a:lnTo>
                  <a:pt x="497879" y="706792"/>
                </a:lnTo>
                <a:lnTo>
                  <a:pt x="537623" y="688560"/>
                </a:lnTo>
                <a:lnTo>
                  <a:pt x="574639" y="665886"/>
                </a:lnTo>
                <a:lnTo>
                  <a:pt x="608583" y="639112"/>
                </a:lnTo>
                <a:lnTo>
                  <a:pt x="639113" y="608582"/>
                </a:lnTo>
                <a:lnTo>
                  <a:pt x="665887" y="574638"/>
                </a:lnTo>
                <a:lnTo>
                  <a:pt x="688561" y="537623"/>
                </a:lnTo>
                <a:lnTo>
                  <a:pt x="706793" y="497879"/>
                </a:lnTo>
                <a:lnTo>
                  <a:pt x="720240" y="455750"/>
                </a:lnTo>
                <a:lnTo>
                  <a:pt x="728560" y="411577"/>
                </a:lnTo>
                <a:lnTo>
                  <a:pt x="731409" y="365704"/>
                </a:lnTo>
                <a:lnTo>
                  <a:pt x="728560" y="319830"/>
                </a:lnTo>
                <a:lnTo>
                  <a:pt x="720240" y="275658"/>
                </a:lnTo>
                <a:lnTo>
                  <a:pt x="706793" y="233528"/>
                </a:lnTo>
                <a:lnTo>
                  <a:pt x="688561" y="193784"/>
                </a:lnTo>
                <a:lnTo>
                  <a:pt x="665887" y="156769"/>
                </a:lnTo>
                <a:lnTo>
                  <a:pt x="639113" y="122825"/>
                </a:lnTo>
                <a:lnTo>
                  <a:pt x="608583" y="92295"/>
                </a:lnTo>
                <a:lnTo>
                  <a:pt x="574639" y="65521"/>
                </a:lnTo>
                <a:lnTo>
                  <a:pt x="537623" y="42847"/>
                </a:lnTo>
                <a:lnTo>
                  <a:pt x="497879" y="24616"/>
                </a:lnTo>
                <a:lnTo>
                  <a:pt x="455750" y="11168"/>
                </a:lnTo>
                <a:lnTo>
                  <a:pt x="411577" y="2849"/>
                </a:lnTo>
                <a:lnTo>
                  <a:pt x="365704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75F65C65-AC42-6C49-8BCC-E9171D370B71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266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60" dirty="0">
                <a:latin typeface="Arial"/>
                <a:cs typeface="Arial"/>
              </a:rPr>
              <a:t>Non-parametric model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522" y="1146555"/>
            <a:ext cx="8456930" cy="12977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lang="en-US" sz="2800" spc="-27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lang="en-US" sz="2800" spc="-3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US" sz="2800" spc="-85" dirty="0">
                <a:solidFill>
                  <a:srgbClr val="FF0000"/>
                </a:solidFill>
                <a:latin typeface="Arial"/>
                <a:cs typeface="Arial"/>
              </a:rPr>
              <a:t>number </a:t>
            </a:r>
            <a:r>
              <a:rPr lang="en-US" sz="28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lang="en-US" sz="2800" spc="-60" dirty="0">
                <a:solidFill>
                  <a:srgbClr val="FF0000"/>
                </a:solidFill>
                <a:latin typeface="Arial"/>
                <a:cs typeface="Arial"/>
              </a:rPr>
              <a:t>training </a:t>
            </a:r>
            <a:r>
              <a:rPr lang="en-US" sz="2800" spc="-170" dirty="0">
                <a:solidFill>
                  <a:srgbClr val="FF0000"/>
                </a:solidFill>
                <a:latin typeface="Arial"/>
                <a:cs typeface="Arial"/>
              </a:rPr>
              <a:t>samples </a:t>
            </a:r>
            <a:r>
              <a:rPr lang="en-US" sz="2800" spc="-210" dirty="0">
                <a:solidFill>
                  <a:srgbClr val="FF0000"/>
                </a:solidFill>
                <a:latin typeface="Arial"/>
                <a:cs typeface="Arial"/>
              </a:rPr>
              <a:t>goes </a:t>
            </a:r>
            <a:r>
              <a:rPr lang="en-US" sz="2800" spc="2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lang="en-US" sz="2800" spc="-40" dirty="0">
                <a:solidFill>
                  <a:srgbClr val="FF0000"/>
                </a:solidFill>
                <a:latin typeface="Arial"/>
                <a:cs typeface="Arial"/>
              </a:rPr>
              <a:t>infinity,</a:t>
            </a:r>
            <a:r>
              <a:rPr lang="en-US" sz="2800" spc="-4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spc="-120" dirty="0">
                <a:solidFill>
                  <a:srgbClr val="FF0000"/>
                </a:solidFill>
                <a:latin typeface="Arial"/>
                <a:cs typeface="Arial"/>
              </a:rPr>
              <a:t>nearest  </a:t>
            </a:r>
            <a:r>
              <a:rPr lang="en-US" sz="2800" spc="-90" dirty="0">
                <a:solidFill>
                  <a:srgbClr val="FF0000"/>
                </a:solidFill>
                <a:latin typeface="Arial"/>
                <a:cs typeface="Arial"/>
              </a:rPr>
              <a:t>neighbor </a:t>
            </a:r>
            <a:r>
              <a:rPr lang="en-US" sz="2800" spc="-185" dirty="0">
                <a:solidFill>
                  <a:srgbClr val="FF0000"/>
                </a:solidFill>
                <a:latin typeface="Arial"/>
                <a:cs typeface="Arial"/>
              </a:rPr>
              <a:t>can </a:t>
            </a:r>
            <a:r>
              <a:rPr lang="en-US" sz="2800" spc="-95" dirty="0">
                <a:solidFill>
                  <a:srgbClr val="FF0000"/>
                </a:solidFill>
                <a:latin typeface="Arial"/>
                <a:cs typeface="Arial"/>
              </a:rPr>
              <a:t>represent </a:t>
            </a:r>
            <a:r>
              <a:rPr lang="en-US" sz="2800" spc="-75" dirty="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lang="en-US" sz="2850" spc="-112" baseline="23391" dirty="0">
                <a:solidFill>
                  <a:srgbClr val="FF0000"/>
                </a:solidFill>
                <a:latin typeface="Arial"/>
                <a:cs typeface="Arial"/>
              </a:rPr>
              <a:t>(*)</a:t>
            </a:r>
            <a:r>
              <a:rPr lang="en-US" sz="2850" spc="44" baseline="2339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function!</a:t>
            </a:r>
            <a:endParaRPr lang="en-US" sz="28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E52D4A2-432E-DC49-94F3-7DE835C6E671}"/>
              </a:ext>
            </a:extLst>
          </p:cNvPr>
          <p:cNvSpPr txBox="1"/>
          <p:nvPr/>
        </p:nvSpPr>
        <p:spPr>
          <a:xfrm>
            <a:off x="1829522" y="2265113"/>
            <a:ext cx="8456930" cy="8625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en-US" sz="2800" spc="-275" dirty="0">
                <a:solidFill>
                  <a:srgbClr val="0070C0"/>
                </a:solidFill>
                <a:latin typeface="Arial"/>
                <a:cs typeface="Arial"/>
              </a:rPr>
              <a:t>You need to carry all the data: curse of dimensionality</a:t>
            </a: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!</a:t>
            </a:r>
            <a:endParaRPr lang="en-US" sz="28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endParaRPr sz="28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3ECE83E-9BFF-9D45-B177-48698AD3A363}"/>
              </a:ext>
            </a:extLst>
          </p:cNvPr>
          <p:cNvSpPr txBox="1"/>
          <p:nvPr/>
        </p:nvSpPr>
        <p:spPr>
          <a:xfrm>
            <a:off x="853679" y="3021305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60" dirty="0">
                <a:latin typeface="Arial"/>
                <a:cs typeface="Arial"/>
              </a:rPr>
              <a:t>Linear parametric model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A9DF6D4-D8E4-694B-A8B7-93F776EC6D04}"/>
              </a:ext>
            </a:extLst>
          </p:cNvPr>
          <p:cNvSpPr txBox="1"/>
          <p:nvPr/>
        </p:nvSpPr>
        <p:spPr>
          <a:xfrm>
            <a:off x="1829522" y="3848985"/>
            <a:ext cx="8456930" cy="8625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lang="en-US" sz="2800" spc="-275" dirty="0">
                <a:solidFill>
                  <a:srgbClr val="FF0000"/>
                </a:solidFill>
                <a:latin typeface="Arial"/>
                <a:cs typeface="Arial"/>
              </a:rPr>
              <a:t>We have a function now, and we do not need to carry all the data</a:t>
            </a: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lang="en-US" sz="28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E4F547B-5B0E-B048-B133-B9196505AD7A}"/>
              </a:ext>
            </a:extLst>
          </p:cNvPr>
          <p:cNvSpPr txBox="1"/>
          <p:nvPr/>
        </p:nvSpPr>
        <p:spPr>
          <a:xfrm>
            <a:off x="1734819" y="4673771"/>
            <a:ext cx="8456930" cy="8625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en-US" sz="2800" spc="-275" dirty="0">
                <a:solidFill>
                  <a:srgbClr val="0070C0"/>
                </a:solidFill>
                <a:latin typeface="Arial"/>
                <a:cs typeface="Arial"/>
              </a:rPr>
              <a:t>Its capability is limited</a:t>
            </a: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!</a:t>
            </a:r>
            <a:endParaRPr lang="en-US" sz="28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lang="en-US" sz="2800" spc="-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endParaRPr sz="2800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25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8595" y="2299562"/>
            <a:ext cx="927481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260" dirty="0">
                <a:latin typeface="Arial"/>
                <a:cs typeface="Arial"/>
              </a:rPr>
              <a:t>Can we combine the advantages of both worlds and get rid of their drawbacks?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5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form#1: nonparametric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form#3: parametric nonlinear models (DL models)</a:t>
            </a:r>
          </a:p>
          <a:p>
            <a:pPr lvl="1"/>
            <a:r>
              <a:rPr lang="en-US" dirty="0"/>
              <a:t>Understand why deep learning models are powerful and importance of massive computation and large data sets.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6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+ Data + Computational Power </a:t>
            </a:r>
          </a:p>
        </p:txBody>
      </p:sp>
      <p:sp>
        <p:nvSpPr>
          <p:cNvPr id="6" name="椭圆 21">
            <a:extLst>
              <a:ext uri="{FF2B5EF4-FFF2-40B4-BE49-F238E27FC236}">
                <a16:creationId xmlns:a16="http://schemas.microsoft.com/office/drawing/2014/main" id="{6B845510-17C3-A241-8A45-80510B5051EF}"/>
              </a:ext>
            </a:extLst>
          </p:cNvPr>
          <p:cNvSpPr/>
          <p:nvPr/>
        </p:nvSpPr>
        <p:spPr>
          <a:xfrm>
            <a:off x="5817716" y="3316710"/>
            <a:ext cx="1904709" cy="1882377"/>
          </a:xfrm>
          <a:prstGeom prst="ellipse">
            <a:avLst/>
          </a:prstGeom>
          <a:solidFill>
            <a:srgbClr val="00CCFF">
              <a:alpha val="70000"/>
            </a:srgbClr>
          </a:solidFill>
          <a:ln>
            <a:solidFill>
              <a:srgbClr val="00CCFF">
                <a:alpha val="49804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24">
            <a:extLst>
              <a:ext uri="{FF2B5EF4-FFF2-40B4-BE49-F238E27FC236}">
                <a16:creationId xmlns:a16="http://schemas.microsoft.com/office/drawing/2014/main" id="{E0D723FF-131A-F343-80E1-579821B9E989}"/>
              </a:ext>
            </a:extLst>
          </p:cNvPr>
          <p:cNvSpPr/>
          <p:nvPr/>
        </p:nvSpPr>
        <p:spPr>
          <a:xfrm>
            <a:off x="4726338" y="1690688"/>
            <a:ext cx="1904708" cy="1882377"/>
          </a:xfrm>
          <a:prstGeom prst="ellipse">
            <a:avLst/>
          </a:prstGeom>
          <a:solidFill>
            <a:srgbClr val="92D050">
              <a:alpha val="70000"/>
            </a:srgbClr>
          </a:solidFill>
          <a:ln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26">
            <a:extLst>
              <a:ext uri="{FF2B5EF4-FFF2-40B4-BE49-F238E27FC236}">
                <a16:creationId xmlns:a16="http://schemas.microsoft.com/office/drawing/2014/main" id="{EBBABC10-DB7F-2C4B-93EA-D76796179F91}"/>
              </a:ext>
            </a:extLst>
          </p:cNvPr>
          <p:cNvSpPr/>
          <p:nvPr/>
        </p:nvSpPr>
        <p:spPr>
          <a:xfrm>
            <a:off x="3698172" y="3316710"/>
            <a:ext cx="1904709" cy="1882377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8AD48347-526D-7E4F-9843-E37971E95322}"/>
              </a:ext>
            </a:extLst>
          </p:cNvPr>
          <p:cNvSpPr/>
          <p:nvPr/>
        </p:nvSpPr>
        <p:spPr>
          <a:xfrm>
            <a:off x="4933428" y="2929979"/>
            <a:ext cx="1532518" cy="1514549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EC3FE72-42D1-E54F-B0E8-B430952CE5C1}"/>
              </a:ext>
            </a:extLst>
          </p:cNvPr>
          <p:cNvSpPr txBox="1">
            <a:spLocks noChangeArrowheads="1"/>
          </p:cNvSpPr>
          <p:nvPr/>
        </p:nvSpPr>
        <p:spPr>
          <a:xfrm>
            <a:off x="3730142" y="3952160"/>
            <a:ext cx="1840768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Data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2E35079-1283-774A-B861-EBFB47290037}"/>
              </a:ext>
            </a:extLst>
          </p:cNvPr>
          <p:cNvSpPr txBox="1">
            <a:spLocks noChangeArrowheads="1"/>
          </p:cNvSpPr>
          <p:nvPr/>
        </p:nvSpPr>
        <p:spPr>
          <a:xfrm>
            <a:off x="5019103" y="3454337"/>
            <a:ext cx="1368013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Deep Learning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E384DA5-5133-3C44-9367-AD14BF0C319D}"/>
              </a:ext>
            </a:extLst>
          </p:cNvPr>
          <p:cNvSpPr txBox="1">
            <a:spLocks noChangeArrowheads="1"/>
          </p:cNvSpPr>
          <p:nvPr/>
        </p:nvSpPr>
        <p:spPr>
          <a:xfrm>
            <a:off x="5886464" y="3969192"/>
            <a:ext cx="2062225" cy="537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Computational Power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BBDA9D-4E48-4D4E-BF48-568998F82352}"/>
              </a:ext>
            </a:extLst>
          </p:cNvPr>
          <p:cNvSpPr txBox="1">
            <a:spLocks noChangeArrowheads="1"/>
          </p:cNvSpPr>
          <p:nvPr/>
        </p:nvSpPr>
        <p:spPr>
          <a:xfrm>
            <a:off x="4976932" y="2272097"/>
            <a:ext cx="1436769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Model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7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64ACCD-8216-F748-B442-8C0BD390E14C}"/>
              </a:ext>
            </a:extLst>
          </p:cNvPr>
          <p:cNvSpPr txBox="1">
            <a:spLocks noChangeArrowheads="1"/>
          </p:cNvSpPr>
          <p:nvPr/>
        </p:nvSpPr>
        <p:spPr>
          <a:xfrm>
            <a:off x="2115648" y="1763914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Deep Learning Models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87BA51E-34D4-7E4F-A531-5D9B2D7ADD92}"/>
              </a:ext>
            </a:extLst>
          </p:cNvPr>
          <p:cNvSpPr txBox="1">
            <a:spLocks noChangeArrowheads="1"/>
          </p:cNvSpPr>
          <p:nvPr/>
        </p:nvSpPr>
        <p:spPr>
          <a:xfrm>
            <a:off x="6489148" y="1763914"/>
            <a:ext cx="4864652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Traditional Linear Machine Learning Model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253C48B-CC74-A644-845A-0E4EF783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119" y="2784245"/>
            <a:ext cx="2908169" cy="1924238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102E9A15-8CB3-FC47-A0E6-C1A65C18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81" y="2637369"/>
            <a:ext cx="3669646" cy="26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7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64ACCD-8216-F748-B442-8C0BD390E14C}"/>
              </a:ext>
            </a:extLst>
          </p:cNvPr>
          <p:cNvSpPr txBox="1">
            <a:spLocks noChangeArrowheads="1"/>
          </p:cNvSpPr>
          <p:nvPr/>
        </p:nvSpPr>
        <p:spPr>
          <a:xfrm>
            <a:off x="2115648" y="1763914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Deep Learning Models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87BA51E-34D4-7E4F-A531-5D9B2D7ADD92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798061"/>
            <a:ext cx="5442408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Traditional Nonlinear Machine Learning Model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8E198CF-3562-8947-A6FD-7F48889A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0" y="2843163"/>
            <a:ext cx="6242639" cy="20955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F6F0EA-3667-6045-878A-98151B20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63" y="2949100"/>
            <a:ext cx="3472141" cy="18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9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19E92AFF-8AA0-0D4D-AE3D-84AA47A2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37" y="1763914"/>
            <a:ext cx="2979013" cy="2979013"/>
          </a:xfrm>
          <a:prstGeom prst="rect">
            <a:avLst/>
          </a:prstGeom>
        </p:spPr>
      </p:pic>
      <p:pic>
        <p:nvPicPr>
          <p:cNvPr id="14" name="Picture 13" descr="A picture containing indoor, tableware, dishware, water basin&#10;&#10;Description automatically generated">
            <a:extLst>
              <a:ext uri="{FF2B5EF4-FFF2-40B4-BE49-F238E27FC236}">
                <a16:creationId xmlns:a16="http://schemas.microsoft.com/office/drawing/2014/main" id="{2D2C0DB9-5A22-2D49-82A3-C8EC46FA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2" y="2469220"/>
            <a:ext cx="2399449" cy="1919559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7264ACCD-8216-F748-B442-8C0BD390E14C}"/>
              </a:ext>
            </a:extLst>
          </p:cNvPr>
          <p:cNvSpPr txBox="1">
            <a:spLocks noChangeArrowheads="1"/>
          </p:cNvSpPr>
          <p:nvPr/>
        </p:nvSpPr>
        <p:spPr>
          <a:xfrm>
            <a:off x="2115648" y="1763914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Deep Learning Models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87BA51E-34D4-7E4F-A531-5D9B2D7ADD92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798061"/>
            <a:ext cx="4864652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Traditional Machine Learning Model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00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226F992D-0C3A-9F42-B4E0-E082E63D4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699" y="774183"/>
            <a:ext cx="6531860" cy="5250490"/>
          </a:xfrm>
        </p:spPr>
      </p:pic>
    </p:spTree>
    <p:extLst>
      <p:ext uri="{BB962C8B-B14F-4D97-AF65-F5344CB8AC3E}">
        <p14:creationId xmlns:p14="http://schemas.microsoft.com/office/powerpoint/2010/main" val="193060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226F992D-0C3A-9F42-B4E0-E082E63D4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699" y="774183"/>
            <a:ext cx="6531860" cy="525049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0ECDC0-4976-F143-A67D-65D6DC3DD9DA}"/>
              </a:ext>
            </a:extLst>
          </p:cNvPr>
          <p:cNvCxnSpPr>
            <a:cxnSpLocks/>
          </p:cNvCxnSpPr>
          <p:nvPr/>
        </p:nvCxnSpPr>
        <p:spPr>
          <a:xfrm>
            <a:off x="4770389" y="1524298"/>
            <a:ext cx="0" cy="4500375"/>
          </a:xfrm>
          <a:prstGeom prst="straightConnector1">
            <a:avLst/>
          </a:prstGeom>
          <a:ln w="76200">
            <a:solidFill>
              <a:srgbClr val="FFC000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3BC37A9F-A98A-774C-A11F-73CFE48DAC8D}"/>
              </a:ext>
            </a:extLst>
          </p:cNvPr>
          <p:cNvSpPr txBox="1">
            <a:spLocks noChangeArrowheads="1"/>
          </p:cNvSpPr>
          <p:nvPr/>
        </p:nvSpPr>
        <p:spPr>
          <a:xfrm>
            <a:off x="3237438" y="950065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Old Days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7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226F992D-0C3A-9F42-B4E0-E082E63D4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699" y="774183"/>
            <a:ext cx="6531860" cy="525049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4958B1-3F78-F041-88E6-F66409D24DA9}"/>
              </a:ext>
            </a:extLst>
          </p:cNvPr>
          <p:cNvCxnSpPr>
            <a:cxnSpLocks/>
          </p:cNvCxnSpPr>
          <p:nvPr/>
        </p:nvCxnSpPr>
        <p:spPr>
          <a:xfrm>
            <a:off x="7796393" y="1407560"/>
            <a:ext cx="0" cy="4500375"/>
          </a:xfrm>
          <a:prstGeom prst="straightConnector1">
            <a:avLst/>
          </a:prstGeom>
          <a:ln w="76200">
            <a:solidFill>
              <a:srgbClr val="0070C0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A36C4396-2297-F34C-BF74-FD16E44902A9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723785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Today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27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Power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64ACCD-8216-F748-B442-8C0BD390E14C}"/>
              </a:ext>
            </a:extLst>
          </p:cNvPr>
          <p:cNvSpPr txBox="1">
            <a:spLocks noChangeArrowheads="1"/>
          </p:cNvSpPr>
          <p:nvPr/>
        </p:nvSpPr>
        <p:spPr>
          <a:xfrm>
            <a:off x="6829051" y="1811047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Today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87BA51E-34D4-7E4F-A531-5D9B2D7ADD92}"/>
              </a:ext>
            </a:extLst>
          </p:cNvPr>
          <p:cNvSpPr txBox="1">
            <a:spLocks noChangeArrowheads="1"/>
          </p:cNvSpPr>
          <p:nvPr/>
        </p:nvSpPr>
        <p:spPr>
          <a:xfrm>
            <a:off x="713295" y="1901756"/>
            <a:ext cx="4864652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Old Days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1B206D71-8028-8743-B645-A0A68759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475" y="2721827"/>
            <a:ext cx="5183171" cy="2858971"/>
          </a:xfrm>
          <a:prstGeom prst="rect">
            <a:avLst/>
          </a:prstGeom>
        </p:spPr>
      </p:pic>
      <p:pic>
        <p:nvPicPr>
          <p:cNvPr id="9" name="Picture 8" descr="A computer with a monitor and keyboard&#10;&#10;Description automatically generated with low confidence">
            <a:extLst>
              <a:ext uri="{FF2B5EF4-FFF2-40B4-BE49-F238E27FC236}">
                <a16:creationId xmlns:a16="http://schemas.microsoft.com/office/drawing/2014/main" id="{18B15209-D12F-334B-BF0C-69B50DE0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721827"/>
            <a:ext cx="2273234" cy="30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+ Data + Computational Power -&gt; </a:t>
            </a:r>
            <a:r>
              <a:rPr lang="en-US" dirty="0">
                <a:solidFill>
                  <a:srgbClr val="C00000"/>
                </a:solidFill>
              </a:rPr>
              <a:t>Success of Deep Learning </a:t>
            </a:r>
          </a:p>
        </p:txBody>
      </p:sp>
      <p:sp>
        <p:nvSpPr>
          <p:cNvPr id="6" name="椭圆 21">
            <a:extLst>
              <a:ext uri="{FF2B5EF4-FFF2-40B4-BE49-F238E27FC236}">
                <a16:creationId xmlns:a16="http://schemas.microsoft.com/office/drawing/2014/main" id="{6B845510-17C3-A241-8A45-80510B5051EF}"/>
              </a:ext>
            </a:extLst>
          </p:cNvPr>
          <p:cNvSpPr/>
          <p:nvPr/>
        </p:nvSpPr>
        <p:spPr>
          <a:xfrm>
            <a:off x="5808289" y="3835185"/>
            <a:ext cx="1904709" cy="1882377"/>
          </a:xfrm>
          <a:prstGeom prst="ellipse">
            <a:avLst/>
          </a:prstGeom>
          <a:solidFill>
            <a:srgbClr val="00CCFF">
              <a:alpha val="70000"/>
            </a:srgbClr>
          </a:solidFill>
          <a:ln>
            <a:solidFill>
              <a:srgbClr val="00CCFF">
                <a:alpha val="49804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24">
            <a:extLst>
              <a:ext uri="{FF2B5EF4-FFF2-40B4-BE49-F238E27FC236}">
                <a16:creationId xmlns:a16="http://schemas.microsoft.com/office/drawing/2014/main" id="{E0D723FF-131A-F343-80E1-579821B9E989}"/>
              </a:ext>
            </a:extLst>
          </p:cNvPr>
          <p:cNvSpPr/>
          <p:nvPr/>
        </p:nvSpPr>
        <p:spPr>
          <a:xfrm>
            <a:off x="4716911" y="2209163"/>
            <a:ext cx="1904708" cy="1882377"/>
          </a:xfrm>
          <a:prstGeom prst="ellipse">
            <a:avLst/>
          </a:prstGeom>
          <a:solidFill>
            <a:srgbClr val="92D050">
              <a:alpha val="70000"/>
            </a:srgbClr>
          </a:solidFill>
          <a:ln>
            <a:solidFill>
              <a:schemeClr val="tx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26">
            <a:extLst>
              <a:ext uri="{FF2B5EF4-FFF2-40B4-BE49-F238E27FC236}">
                <a16:creationId xmlns:a16="http://schemas.microsoft.com/office/drawing/2014/main" id="{EBBABC10-DB7F-2C4B-93EA-D76796179F91}"/>
              </a:ext>
            </a:extLst>
          </p:cNvPr>
          <p:cNvSpPr/>
          <p:nvPr/>
        </p:nvSpPr>
        <p:spPr>
          <a:xfrm>
            <a:off x="3688745" y="3835185"/>
            <a:ext cx="1904709" cy="1882377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8AD48347-526D-7E4F-9843-E37971E95322}"/>
              </a:ext>
            </a:extLst>
          </p:cNvPr>
          <p:cNvSpPr/>
          <p:nvPr/>
        </p:nvSpPr>
        <p:spPr>
          <a:xfrm>
            <a:off x="4924001" y="3448454"/>
            <a:ext cx="1532518" cy="1514549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EC3FE72-42D1-E54F-B0E8-B430952CE5C1}"/>
              </a:ext>
            </a:extLst>
          </p:cNvPr>
          <p:cNvSpPr txBox="1">
            <a:spLocks noChangeArrowheads="1"/>
          </p:cNvSpPr>
          <p:nvPr/>
        </p:nvSpPr>
        <p:spPr>
          <a:xfrm>
            <a:off x="3720715" y="4470635"/>
            <a:ext cx="1840768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Data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2E35079-1283-774A-B861-EBFB47290037}"/>
              </a:ext>
            </a:extLst>
          </p:cNvPr>
          <p:cNvSpPr txBox="1">
            <a:spLocks noChangeArrowheads="1"/>
          </p:cNvSpPr>
          <p:nvPr/>
        </p:nvSpPr>
        <p:spPr>
          <a:xfrm>
            <a:off x="5009676" y="3972812"/>
            <a:ext cx="1368013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Deep Learning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E384DA5-5133-3C44-9367-AD14BF0C319D}"/>
              </a:ext>
            </a:extLst>
          </p:cNvPr>
          <p:cNvSpPr txBox="1">
            <a:spLocks noChangeArrowheads="1"/>
          </p:cNvSpPr>
          <p:nvPr/>
        </p:nvSpPr>
        <p:spPr>
          <a:xfrm>
            <a:off x="5877037" y="4487667"/>
            <a:ext cx="2062225" cy="537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Computational Power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BBDA9D-4E48-4D4E-BF48-568998F82352}"/>
              </a:ext>
            </a:extLst>
          </p:cNvPr>
          <p:cNvSpPr txBox="1">
            <a:spLocks noChangeArrowheads="1"/>
          </p:cNvSpPr>
          <p:nvPr/>
        </p:nvSpPr>
        <p:spPr>
          <a:xfrm>
            <a:off x="4967505" y="2790572"/>
            <a:ext cx="1436769" cy="59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Model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form#2: parametric linear models </a:t>
            </a:r>
          </a:p>
          <a:p>
            <a:pPr lvl="1"/>
            <a:endParaRPr lang="en-US" dirty="0"/>
          </a:p>
          <a:p>
            <a:r>
              <a:rPr lang="en-US" dirty="0"/>
              <a:t>Function form#3: parametric nonlinear models (DL models)</a:t>
            </a:r>
          </a:p>
          <a:p>
            <a:pPr lvl="1"/>
            <a:r>
              <a:rPr lang="en-US" dirty="0"/>
              <a:t>Understand why deep learning models are powerful and importance of massive computation and large data 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form#2: parametric linear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1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313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Parametric</a:t>
            </a:r>
            <a:r>
              <a:rPr spc="-245" dirty="0"/>
              <a:t> </a:t>
            </a:r>
            <a:r>
              <a:rPr spc="-21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627887" y="2221992"/>
            <a:ext cx="1572768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2398" y="1653540"/>
            <a:ext cx="1035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0000FF"/>
                </a:solidFill>
                <a:latin typeface="Arial"/>
                <a:cs typeface="Arial"/>
              </a:rPr>
              <a:t>Im</a:t>
            </a:r>
            <a:r>
              <a:rPr sz="3200" spc="-14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3200" spc="-3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7669" y="4920996"/>
            <a:ext cx="191198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3345" marR="5080" indent="-81280">
              <a:lnSpc>
                <a:spcPts val="3790"/>
              </a:lnSpc>
              <a:spcBef>
                <a:spcPts val="265"/>
              </a:spcBef>
            </a:pP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200" spc="-1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3200" spc="-2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32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83" y="4078732"/>
            <a:ext cx="7486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4172" y="2664459"/>
            <a:ext cx="1310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Arial"/>
                <a:cs typeface="Arial"/>
              </a:rPr>
              <a:t>f</a:t>
            </a:r>
            <a:r>
              <a:rPr sz="4000" spc="-15" dirty="0">
                <a:latin typeface="Arial"/>
                <a:cs typeface="Arial"/>
              </a:rPr>
              <a:t>(</a:t>
            </a:r>
            <a:r>
              <a:rPr sz="4000" b="1" spc="-39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4000" spc="-114" dirty="0">
                <a:latin typeface="Arial"/>
                <a:cs typeface="Arial"/>
              </a:rPr>
              <a:t>,</a:t>
            </a:r>
            <a:r>
              <a:rPr sz="4000" b="1" spc="-15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4000" spc="-120" dirty="0"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85725"/>
                </a:lnTo>
                <a:lnTo>
                  <a:pt x="2130863" y="57150"/>
                </a:lnTo>
                <a:lnTo>
                  <a:pt x="2087999" y="57150"/>
                </a:lnTo>
                <a:lnTo>
                  <a:pt x="2087999" y="28575"/>
                </a:lnTo>
                <a:lnTo>
                  <a:pt x="2130863" y="28575"/>
                </a:lnTo>
                <a:lnTo>
                  <a:pt x="2073713" y="0"/>
                </a:lnTo>
                <a:close/>
              </a:path>
              <a:path w="2159635" h="85725">
                <a:moveTo>
                  <a:pt x="2073713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28575"/>
                </a:lnTo>
                <a:close/>
              </a:path>
              <a:path w="2159635" h="85725">
                <a:moveTo>
                  <a:pt x="2130863" y="28575"/>
                </a:moveTo>
                <a:lnTo>
                  <a:pt x="2087999" y="28575"/>
                </a:lnTo>
                <a:lnTo>
                  <a:pt x="2087999" y="57150"/>
                </a:lnTo>
                <a:lnTo>
                  <a:pt x="2130863" y="57150"/>
                </a:lnTo>
                <a:lnTo>
                  <a:pt x="2159438" y="42862"/>
                </a:lnTo>
                <a:lnTo>
                  <a:pt x="213086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71437"/>
                </a:moveTo>
                <a:lnTo>
                  <a:pt x="28575" y="71437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71437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62992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85725"/>
                </a:lnTo>
                <a:lnTo>
                  <a:pt x="1624594" y="57150"/>
                </a:lnTo>
                <a:lnTo>
                  <a:pt x="1581731" y="57150"/>
                </a:lnTo>
                <a:lnTo>
                  <a:pt x="1581731" y="28575"/>
                </a:lnTo>
                <a:lnTo>
                  <a:pt x="1624594" y="28575"/>
                </a:lnTo>
                <a:lnTo>
                  <a:pt x="1567444" y="0"/>
                </a:lnTo>
                <a:close/>
              </a:path>
              <a:path w="1653540" h="85725">
                <a:moveTo>
                  <a:pt x="1567444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28575"/>
                </a:lnTo>
                <a:close/>
              </a:path>
              <a:path w="1653540" h="85725">
                <a:moveTo>
                  <a:pt x="1624594" y="28575"/>
                </a:moveTo>
                <a:lnTo>
                  <a:pt x="1581731" y="28575"/>
                </a:lnTo>
                <a:lnTo>
                  <a:pt x="1581731" y="57150"/>
                </a:lnTo>
                <a:lnTo>
                  <a:pt x="1624594" y="57150"/>
                </a:lnTo>
                <a:lnTo>
                  <a:pt x="1653169" y="42862"/>
                </a:lnTo>
                <a:lnTo>
                  <a:pt x="162459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90861" y="2464308"/>
            <a:ext cx="304292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b="1" spc="-160" dirty="0">
                <a:latin typeface="Arial"/>
                <a:cs typeface="Arial"/>
              </a:rPr>
              <a:t>10 </a:t>
            </a:r>
            <a:r>
              <a:rPr sz="3200" spc="-145" dirty="0">
                <a:latin typeface="Arial"/>
                <a:cs typeface="Arial"/>
              </a:rPr>
              <a:t>numbers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giving  </a:t>
            </a:r>
            <a:r>
              <a:rPr sz="3200" spc="-235" dirty="0">
                <a:latin typeface="Arial"/>
                <a:cs typeface="Arial"/>
              </a:rPr>
              <a:t>class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scores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68" y="3824732"/>
            <a:ext cx="32899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E38C1BE-11AE-A649-BDD6-3A754679B20F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80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750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Parametric Approach: </a:t>
            </a:r>
            <a:r>
              <a:rPr sz="4000" spc="-210" dirty="0">
                <a:latin typeface="Arial"/>
                <a:cs typeface="Arial"/>
              </a:rPr>
              <a:t>Linear</a:t>
            </a:r>
            <a:r>
              <a:rPr sz="4000" spc="-260" dirty="0">
                <a:latin typeface="Arial"/>
                <a:cs typeface="Arial"/>
              </a:rPr>
              <a:t> </a:t>
            </a:r>
            <a:r>
              <a:rPr sz="4000" spc="-215" dirty="0">
                <a:latin typeface="Arial"/>
                <a:cs typeface="Arial"/>
              </a:rPr>
              <a:t>Classifier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221992"/>
            <a:ext cx="1572768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2398" y="1653540"/>
            <a:ext cx="1035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0000FF"/>
                </a:solidFill>
                <a:latin typeface="Arial"/>
                <a:cs typeface="Arial"/>
              </a:rPr>
              <a:t>Im</a:t>
            </a:r>
            <a:r>
              <a:rPr sz="3200" spc="-14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3200" spc="-3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7669" y="4920996"/>
            <a:ext cx="191198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3345" marR="5080" indent="-81280">
              <a:lnSpc>
                <a:spcPts val="3790"/>
              </a:lnSpc>
              <a:spcBef>
                <a:spcPts val="265"/>
              </a:spcBef>
            </a:pP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200" spc="-1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3200" spc="-2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32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83" y="4078732"/>
            <a:ext cx="7486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4172" y="2664459"/>
            <a:ext cx="1310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Arial"/>
                <a:cs typeface="Arial"/>
              </a:rPr>
              <a:t>f</a:t>
            </a:r>
            <a:r>
              <a:rPr sz="4000" spc="-15" dirty="0">
                <a:latin typeface="Arial"/>
                <a:cs typeface="Arial"/>
              </a:rPr>
              <a:t>(</a:t>
            </a:r>
            <a:r>
              <a:rPr sz="4000" b="1" spc="-39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4000" spc="-114" dirty="0">
                <a:latin typeface="Arial"/>
                <a:cs typeface="Arial"/>
              </a:rPr>
              <a:t>,</a:t>
            </a:r>
            <a:r>
              <a:rPr sz="4000" b="1" spc="-15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4000" spc="-120" dirty="0"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85725"/>
                </a:lnTo>
                <a:lnTo>
                  <a:pt x="2130863" y="57150"/>
                </a:lnTo>
                <a:lnTo>
                  <a:pt x="2087999" y="57150"/>
                </a:lnTo>
                <a:lnTo>
                  <a:pt x="2087999" y="28575"/>
                </a:lnTo>
                <a:lnTo>
                  <a:pt x="2130863" y="28575"/>
                </a:lnTo>
                <a:lnTo>
                  <a:pt x="2073713" y="0"/>
                </a:lnTo>
                <a:close/>
              </a:path>
              <a:path w="2159635" h="85725">
                <a:moveTo>
                  <a:pt x="2073713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28575"/>
                </a:lnTo>
                <a:close/>
              </a:path>
              <a:path w="2159635" h="85725">
                <a:moveTo>
                  <a:pt x="2130863" y="28575"/>
                </a:moveTo>
                <a:lnTo>
                  <a:pt x="2087999" y="28575"/>
                </a:lnTo>
                <a:lnTo>
                  <a:pt x="2087999" y="57150"/>
                </a:lnTo>
                <a:lnTo>
                  <a:pt x="2130863" y="57150"/>
                </a:lnTo>
                <a:lnTo>
                  <a:pt x="2159438" y="42862"/>
                </a:lnTo>
                <a:lnTo>
                  <a:pt x="213086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71437"/>
                </a:moveTo>
                <a:lnTo>
                  <a:pt x="28575" y="71437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71437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62992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85725"/>
                </a:lnTo>
                <a:lnTo>
                  <a:pt x="1624594" y="57150"/>
                </a:lnTo>
                <a:lnTo>
                  <a:pt x="1581731" y="57150"/>
                </a:lnTo>
                <a:lnTo>
                  <a:pt x="1581731" y="28575"/>
                </a:lnTo>
                <a:lnTo>
                  <a:pt x="1624594" y="28575"/>
                </a:lnTo>
                <a:lnTo>
                  <a:pt x="1567444" y="0"/>
                </a:lnTo>
                <a:close/>
              </a:path>
              <a:path w="1653540" h="85725">
                <a:moveTo>
                  <a:pt x="1567444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28575"/>
                </a:lnTo>
                <a:close/>
              </a:path>
              <a:path w="1653540" h="85725">
                <a:moveTo>
                  <a:pt x="1624594" y="28575"/>
                </a:moveTo>
                <a:lnTo>
                  <a:pt x="1581731" y="28575"/>
                </a:lnTo>
                <a:lnTo>
                  <a:pt x="1581731" y="57150"/>
                </a:lnTo>
                <a:lnTo>
                  <a:pt x="1624594" y="57150"/>
                </a:lnTo>
                <a:lnTo>
                  <a:pt x="1653169" y="42862"/>
                </a:lnTo>
                <a:lnTo>
                  <a:pt x="162459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90861" y="2464308"/>
            <a:ext cx="304292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b="1" spc="-160" dirty="0">
                <a:latin typeface="Arial"/>
                <a:cs typeface="Arial"/>
              </a:rPr>
              <a:t>10 </a:t>
            </a:r>
            <a:r>
              <a:rPr sz="3200" spc="-145" dirty="0">
                <a:latin typeface="Arial"/>
                <a:cs typeface="Arial"/>
              </a:rPr>
              <a:t>numbers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giving  </a:t>
            </a:r>
            <a:r>
              <a:rPr sz="3200" spc="-235" dirty="0">
                <a:latin typeface="Arial"/>
                <a:cs typeface="Arial"/>
              </a:rPr>
              <a:t>class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scores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68" y="3824732"/>
            <a:ext cx="32899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00205" y="1236979"/>
            <a:ext cx="2880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/>
              <a:t>f(x,W) </a:t>
            </a:r>
            <a:r>
              <a:rPr sz="4800" spc="-415" dirty="0"/>
              <a:t>=</a:t>
            </a:r>
            <a:r>
              <a:rPr sz="4800" spc="-370" dirty="0"/>
              <a:t> </a:t>
            </a:r>
            <a:r>
              <a:rPr sz="4800" spc="-290" dirty="0"/>
              <a:t>Wx</a:t>
            </a:r>
            <a:endParaRPr sz="480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FF78C81-A841-8F42-8C1A-AAA1C671D585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62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750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Parametric Approach: </a:t>
            </a:r>
            <a:r>
              <a:rPr sz="4000" spc="-210" dirty="0">
                <a:latin typeface="Arial"/>
                <a:cs typeface="Arial"/>
              </a:rPr>
              <a:t>Linear</a:t>
            </a:r>
            <a:r>
              <a:rPr sz="4000" spc="-260" dirty="0">
                <a:latin typeface="Arial"/>
                <a:cs typeface="Arial"/>
              </a:rPr>
              <a:t> </a:t>
            </a:r>
            <a:r>
              <a:rPr sz="4000" spc="-215" dirty="0">
                <a:latin typeface="Arial"/>
                <a:cs typeface="Arial"/>
              </a:rPr>
              <a:t>Classifier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221992"/>
            <a:ext cx="1572768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2398" y="1653540"/>
            <a:ext cx="1035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0000FF"/>
                </a:solidFill>
                <a:latin typeface="Arial"/>
                <a:cs typeface="Arial"/>
              </a:rPr>
              <a:t>Im</a:t>
            </a:r>
            <a:r>
              <a:rPr sz="3200" spc="-14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3200" spc="-3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7669" y="4920996"/>
            <a:ext cx="191198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3345" marR="5080" indent="-81280">
              <a:lnSpc>
                <a:spcPts val="3790"/>
              </a:lnSpc>
              <a:spcBef>
                <a:spcPts val="265"/>
              </a:spcBef>
            </a:pP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200" spc="-1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3200" spc="-2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32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83" y="4078732"/>
            <a:ext cx="7486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85725"/>
                </a:lnTo>
                <a:lnTo>
                  <a:pt x="2130863" y="57150"/>
                </a:lnTo>
                <a:lnTo>
                  <a:pt x="2087999" y="57150"/>
                </a:lnTo>
                <a:lnTo>
                  <a:pt x="2087999" y="28575"/>
                </a:lnTo>
                <a:lnTo>
                  <a:pt x="2130863" y="28575"/>
                </a:lnTo>
                <a:lnTo>
                  <a:pt x="2073713" y="0"/>
                </a:lnTo>
                <a:close/>
              </a:path>
              <a:path w="2159635" h="85725">
                <a:moveTo>
                  <a:pt x="2073713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28575"/>
                </a:lnTo>
                <a:close/>
              </a:path>
              <a:path w="2159635" h="85725">
                <a:moveTo>
                  <a:pt x="2130863" y="28575"/>
                </a:moveTo>
                <a:lnTo>
                  <a:pt x="2087999" y="28575"/>
                </a:lnTo>
                <a:lnTo>
                  <a:pt x="2087999" y="57150"/>
                </a:lnTo>
                <a:lnTo>
                  <a:pt x="2130863" y="57150"/>
                </a:lnTo>
                <a:lnTo>
                  <a:pt x="2159438" y="42862"/>
                </a:lnTo>
                <a:lnTo>
                  <a:pt x="213086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71437"/>
                </a:moveTo>
                <a:lnTo>
                  <a:pt x="28575" y="71437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71437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62992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85725"/>
                </a:lnTo>
                <a:lnTo>
                  <a:pt x="1624594" y="57150"/>
                </a:lnTo>
                <a:lnTo>
                  <a:pt x="1581731" y="57150"/>
                </a:lnTo>
                <a:lnTo>
                  <a:pt x="1581731" y="28575"/>
                </a:lnTo>
                <a:lnTo>
                  <a:pt x="1624594" y="28575"/>
                </a:lnTo>
                <a:lnTo>
                  <a:pt x="1567444" y="0"/>
                </a:lnTo>
                <a:close/>
              </a:path>
              <a:path w="1653540" h="85725">
                <a:moveTo>
                  <a:pt x="1567444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28575"/>
                </a:lnTo>
                <a:close/>
              </a:path>
              <a:path w="1653540" h="85725">
                <a:moveTo>
                  <a:pt x="1624594" y="28575"/>
                </a:moveTo>
                <a:lnTo>
                  <a:pt x="1581731" y="28575"/>
                </a:lnTo>
                <a:lnTo>
                  <a:pt x="1581731" y="57150"/>
                </a:lnTo>
                <a:lnTo>
                  <a:pt x="1624594" y="57150"/>
                </a:lnTo>
                <a:lnTo>
                  <a:pt x="1653169" y="42862"/>
                </a:lnTo>
                <a:lnTo>
                  <a:pt x="162459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90861" y="2464308"/>
            <a:ext cx="304292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b="1" spc="-160" dirty="0">
                <a:latin typeface="Arial"/>
                <a:cs typeface="Arial"/>
              </a:rPr>
              <a:t>10 </a:t>
            </a:r>
            <a:r>
              <a:rPr sz="3200" spc="-145" dirty="0">
                <a:latin typeface="Arial"/>
                <a:cs typeface="Arial"/>
              </a:rPr>
              <a:t>numbers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giving  </a:t>
            </a:r>
            <a:r>
              <a:rPr sz="3200" spc="-235" dirty="0">
                <a:latin typeface="Arial"/>
                <a:cs typeface="Arial"/>
              </a:rPr>
              <a:t>class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scores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68" y="3824732"/>
            <a:ext cx="32899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0205" y="1236979"/>
            <a:ext cx="2868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latin typeface="Arial"/>
                <a:cs typeface="Arial"/>
              </a:rPr>
              <a:t>f(x,W) </a:t>
            </a:r>
            <a:r>
              <a:rPr sz="4800" spc="-415" dirty="0">
                <a:latin typeface="Arial"/>
                <a:cs typeface="Arial"/>
              </a:rPr>
              <a:t>=</a:t>
            </a:r>
            <a:r>
              <a:rPr sz="4800" spc="-365" dirty="0">
                <a:latin typeface="Arial"/>
                <a:cs typeface="Arial"/>
              </a:rPr>
              <a:t> </a:t>
            </a:r>
            <a:r>
              <a:rPr sz="4800" spc="-295" dirty="0">
                <a:latin typeface="Arial"/>
                <a:cs typeface="Arial"/>
              </a:rPr>
              <a:t>Wx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39147" y="1493103"/>
            <a:ext cx="297815" cy="414020"/>
          </a:xfrm>
          <a:custGeom>
            <a:avLst/>
            <a:gdLst/>
            <a:ahLst/>
            <a:cxnLst/>
            <a:rect l="l" t="t" r="r" b="b"/>
            <a:pathLst>
              <a:path w="297815" h="414019">
                <a:moveTo>
                  <a:pt x="0" y="0"/>
                </a:moveTo>
                <a:lnTo>
                  <a:pt x="297523" y="0"/>
                </a:lnTo>
                <a:lnTo>
                  <a:pt x="297523" y="413492"/>
                </a:lnTo>
                <a:lnTo>
                  <a:pt x="0" y="4134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1037" y="1354924"/>
            <a:ext cx="1661160" cy="655955"/>
          </a:xfrm>
          <a:custGeom>
            <a:avLst/>
            <a:gdLst/>
            <a:ahLst/>
            <a:cxnLst/>
            <a:rect l="l" t="t" r="r" b="b"/>
            <a:pathLst>
              <a:path w="1661160" h="655955">
                <a:moveTo>
                  <a:pt x="0" y="0"/>
                </a:moveTo>
                <a:lnTo>
                  <a:pt x="1660892" y="0"/>
                </a:lnTo>
                <a:lnTo>
                  <a:pt x="1660892" y="655763"/>
                </a:lnTo>
                <a:lnTo>
                  <a:pt x="0" y="6557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00450" y="1893316"/>
            <a:ext cx="3130550" cy="140652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1428115" algn="l"/>
              </a:tabLst>
            </a:pPr>
            <a:r>
              <a:rPr sz="3200" b="1" spc="-105" dirty="0">
                <a:solidFill>
                  <a:srgbClr val="38761D"/>
                </a:solidFill>
                <a:latin typeface="Arial"/>
                <a:cs typeface="Arial"/>
              </a:rPr>
              <a:t>(10,)	</a:t>
            </a:r>
            <a:r>
              <a:rPr sz="3200" b="1" spc="-114" dirty="0">
                <a:solidFill>
                  <a:srgbClr val="FF0000"/>
                </a:solidFill>
                <a:latin typeface="Arial"/>
                <a:cs typeface="Arial"/>
              </a:rPr>
              <a:t>(10,</a:t>
            </a:r>
            <a:r>
              <a:rPr sz="3200" b="1" spc="-2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40" dirty="0">
                <a:solidFill>
                  <a:srgbClr val="FF0000"/>
                </a:solidFill>
                <a:latin typeface="Arial"/>
                <a:cs typeface="Arial"/>
              </a:rPr>
              <a:t>3072)</a:t>
            </a:r>
            <a:endParaRPr sz="3200">
              <a:latin typeface="Arial"/>
              <a:cs typeface="Arial"/>
            </a:endParaRPr>
          </a:p>
          <a:p>
            <a:pPr marL="605790">
              <a:lnSpc>
                <a:spcPct val="100000"/>
              </a:lnSpc>
              <a:spcBef>
                <a:spcPts val="1240"/>
              </a:spcBef>
            </a:pPr>
            <a:r>
              <a:rPr sz="4000" spc="-135" dirty="0">
                <a:latin typeface="Arial"/>
                <a:cs typeface="Arial"/>
              </a:rPr>
              <a:t>f(</a:t>
            </a:r>
            <a:r>
              <a:rPr sz="4000" b="1" spc="-13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4000" spc="-135" dirty="0">
                <a:latin typeface="Arial"/>
                <a:cs typeface="Arial"/>
              </a:rPr>
              <a:t>,</a:t>
            </a:r>
            <a:r>
              <a:rPr sz="4000" b="1" spc="-1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4000" spc="-135" dirty="0"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86357" y="1338230"/>
            <a:ext cx="622935" cy="610235"/>
          </a:xfrm>
          <a:custGeom>
            <a:avLst/>
            <a:gdLst/>
            <a:ahLst/>
            <a:cxnLst/>
            <a:rect l="l" t="t" r="r" b="b"/>
            <a:pathLst>
              <a:path w="622935" h="610235">
                <a:moveTo>
                  <a:pt x="0" y="0"/>
                </a:moveTo>
                <a:lnTo>
                  <a:pt x="622916" y="0"/>
                </a:lnTo>
                <a:lnTo>
                  <a:pt x="622916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82803" y="790956"/>
            <a:ext cx="1209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3200" b="1" spc="-160" dirty="0">
                <a:solidFill>
                  <a:srgbClr val="0000FF"/>
                </a:solidFill>
                <a:latin typeface="Arial"/>
                <a:cs typeface="Arial"/>
              </a:rPr>
              <a:t>3072</a:t>
            </a:r>
            <a:r>
              <a:rPr sz="3200" b="1" spc="-70" dirty="0">
                <a:solidFill>
                  <a:srgbClr val="0000FF"/>
                </a:solidFill>
                <a:latin typeface="Arial"/>
                <a:cs typeface="Arial"/>
              </a:rPr>
              <a:t>,)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CFE2518A-02C1-0F40-A6EC-4AC994B00A95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73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750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Parametric Approach: </a:t>
            </a:r>
            <a:r>
              <a:rPr sz="4000" spc="-210" dirty="0">
                <a:latin typeface="Arial"/>
                <a:cs typeface="Arial"/>
              </a:rPr>
              <a:t>Linear</a:t>
            </a:r>
            <a:r>
              <a:rPr sz="4000" spc="-260" dirty="0">
                <a:latin typeface="Arial"/>
                <a:cs typeface="Arial"/>
              </a:rPr>
              <a:t> </a:t>
            </a:r>
            <a:r>
              <a:rPr sz="4000" spc="-215" dirty="0">
                <a:latin typeface="Arial"/>
                <a:cs typeface="Arial"/>
              </a:rPr>
              <a:t>Classifier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221992"/>
            <a:ext cx="1572768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2398" y="1653540"/>
            <a:ext cx="1035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0000FF"/>
                </a:solidFill>
                <a:latin typeface="Arial"/>
                <a:cs typeface="Arial"/>
              </a:rPr>
              <a:t>Im</a:t>
            </a:r>
            <a:r>
              <a:rPr sz="3200" spc="-14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3200" spc="-3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7669" y="4920996"/>
            <a:ext cx="191198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3345" marR="5080" indent="-81280">
              <a:lnSpc>
                <a:spcPts val="3790"/>
              </a:lnSpc>
              <a:spcBef>
                <a:spcPts val="265"/>
              </a:spcBef>
            </a:pP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200" spc="-1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3200" spc="-2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3200" spc="-250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32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83" y="4078732"/>
            <a:ext cx="7486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85725"/>
                </a:lnTo>
                <a:lnTo>
                  <a:pt x="2130863" y="57150"/>
                </a:lnTo>
                <a:lnTo>
                  <a:pt x="2087999" y="57150"/>
                </a:lnTo>
                <a:lnTo>
                  <a:pt x="2087999" y="28575"/>
                </a:lnTo>
                <a:lnTo>
                  <a:pt x="2130863" y="28575"/>
                </a:lnTo>
                <a:lnTo>
                  <a:pt x="2073713" y="0"/>
                </a:lnTo>
                <a:close/>
              </a:path>
              <a:path w="2159635" h="85725">
                <a:moveTo>
                  <a:pt x="2073713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28575"/>
                </a:lnTo>
                <a:close/>
              </a:path>
              <a:path w="2159635" h="85725">
                <a:moveTo>
                  <a:pt x="2130863" y="28575"/>
                </a:moveTo>
                <a:lnTo>
                  <a:pt x="2087999" y="28575"/>
                </a:lnTo>
                <a:lnTo>
                  <a:pt x="2087999" y="57150"/>
                </a:lnTo>
                <a:lnTo>
                  <a:pt x="2130863" y="57150"/>
                </a:lnTo>
                <a:lnTo>
                  <a:pt x="2159438" y="42862"/>
                </a:lnTo>
                <a:lnTo>
                  <a:pt x="213086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71437"/>
                </a:moveTo>
                <a:lnTo>
                  <a:pt x="28575" y="71437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71437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62992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85725"/>
                </a:lnTo>
                <a:lnTo>
                  <a:pt x="1624594" y="57150"/>
                </a:lnTo>
                <a:lnTo>
                  <a:pt x="1581731" y="57150"/>
                </a:lnTo>
                <a:lnTo>
                  <a:pt x="1581731" y="28575"/>
                </a:lnTo>
                <a:lnTo>
                  <a:pt x="1624594" y="28575"/>
                </a:lnTo>
                <a:lnTo>
                  <a:pt x="1567444" y="0"/>
                </a:lnTo>
                <a:close/>
              </a:path>
              <a:path w="1653540" h="85725">
                <a:moveTo>
                  <a:pt x="1567444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28575"/>
                </a:lnTo>
                <a:close/>
              </a:path>
              <a:path w="1653540" h="85725">
                <a:moveTo>
                  <a:pt x="1624594" y="28575"/>
                </a:moveTo>
                <a:lnTo>
                  <a:pt x="1581731" y="28575"/>
                </a:lnTo>
                <a:lnTo>
                  <a:pt x="1581731" y="57150"/>
                </a:lnTo>
                <a:lnTo>
                  <a:pt x="1624594" y="57150"/>
                </a:lnTo>
                <a:lnTo>
                  <a:pt x="1653169" y="42862"/>
                </a:lnTo>
                <a:lnTo>
                  <a:pt x="162459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90861" y="2464308"/>
            <a:ext cx="304292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b="1" spc="-160" dirty="0">
                <a:latin typeface="Arial"/>
                <a:cs typeface="Arial"/>
              </a:rPr>
              <a:t>10 </a:t>
            </a:r>
            <a:r>
              <a:rPr sz="3200" spc="-145" dirty="0">
                <a:latin typeface="Arial"/>
                <a:cs typeface="Arial"/>
              </a:rPr>
              <a:t>numbers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giving  </a:t>
            </a:r>
            <a:r>
              <a:rPr sz="3200" spc="-235" dirty="0">
                <a:latin typeface="Arial"/>
                <a:cs typeface="Arial"/>
              </a:rPr>
              <a:t>class</a:t>
            </a:r>
            <a:r>
              <a:rPr sz="3200" spc="-17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scores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68" y="3824732"/>
            <a:ext cx="32899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Array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60" dirty="0">
                <a:latin typeface="Arial"/>
                <a:cs typeface="Arial"/>
              </a:rPr>
              <a:t>32x32x3</a:t>
            </a:r>
            <a:r>
              <a:rPr sz="2400" b="1" spc="-3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numbers  </a:t>
            </a:r>
            <a:r>
              <a:rPr sz="2400" spc="-114" dirty="0">
                <a:latin typeface="Arial"/>
                <a:cs typeface="Arial"/>
              </a:rPr>
              <a:t>(3072 </a:t>
            </a:r>
            <a:r>
              <a:rPr sz="2400" spc="-105" dirty="0">
                <a:latin typeface="Arial"/>
                <a:cs typeface="Arial"/>
              </a:rPr>
              <a:t>numbers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total)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0205" y="1236979"/>
            <a:ext cx="3917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2615" algn="l"/>
              </a:tabLst>
            </a:pPr>
            <a:r>
              <a:rPr sz="4800" spc="-210" dirty="0">
                <a:latin typeface="Arial"/>
                <a:cs typeface="Arial"/>
              </a:rPr>
              <a:t>f(x,W)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-415" dirty="0">
                <a:latin typeface="Arial"/>
                <a:cs typeface="Arial"/>
              </a:rPr>
              <a:t>=</a:t>
            </a:r>
            <a:r>
              <a:rPr sz="4800" spc="-250" dirty="0">
                <a:latin typeface="Arial"/>
                <a:cs typeface="Arial"/>
              </a:rPr>
              <a:t> </a:t>
            </a:r>
            <a:r>
              <a:rPr sz="4800" spc="-295" dirty="0">
                <a:latin typeface="Arial"/>
                <a:cs typeface="Arial"/>
              </a:rPr>
              <a:t>Wx	</a:t>
            </a:r>
            <a:r>
              <a:rPr sz="4800" spc="-415" dirty="0">
                <a:latin typeface="Arial"/>
                <a:cs typeface="Arial"/>
              </a:rPr>
              <a:t>+</a:t>
            </a:r>
            <a:r>
              <a:rPr sz="4800" spc="-340" dirty="0">
                <a:latin typeface="Arial"/>
                <a:cs typeface="Arial"/>
              </a:rPr>
              <a:t> </a:t>
            </a:r>
            <a:r>
              <a:rPr sz="4800" spc="-150" dirty="0">
                <a:latin typeface="Arial"/>
                <a:cs typeface="Arial"/>
              </a:rPr>
              <a:t>b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39147" y="1493103"/>
            <a:ext cx="297815" cy="414020"/>
          </a:xfrm>
          <a:custGeom>
            <a:avLst/>
            <a:gdLst/>
            <a:ahLst/>
            <a:cxnLst/>
            <a:rect l="l" t="t" r="r" b="b"/>
            <a:pathLst>
              <a:path w="297815" h="414019">
                <a:moveTo>
                  <a:pt x="0" y="0"/>
                </a:moveTo>
                <a:lnTo>
                  <a:pt x="297523" y="0"/>
                </a:lnTo>
                <a:lnTo>
                  <a:pt x="297523" y="413492"/>
                </a:lnTo>
                <a:lnTo>
                  <a:pt x="0" y="4134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1037" y="1354924"/>
            <a:ext cx="1661160" cy="655955"/>
          </a:xfrm>
          <a:custGeom>
            <a:avLst/>
            <a:gdLst/>
            <a:ahLst/>
            <a:cxnLst/>
            <a:rect l="l" t="t" r="r" b="b"/>
            <a:pathLst>
              <a:path w="1661160" h="655955">
                <a:moveTo>
                  <a:pt x="0" y="0"/>
                </a:moveTo>
                <a:lnTo>
                  <a:pt x="1660892" y="0"/>
                </a:lnTo>
                <a:lnTo>
                  <a:pt x="1660892" y="655763"/>
                </a:lnTo>
                <a:lnTo>
                  <a:pt x="0" y="6557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00450" y="1893316"/>
            <a:ext cx="3130550" cy="140652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1428115" algn="l"/>
              </a:tabLst>
            </a:pPr>
            <a:r>
              <a:rPr sz="3200" b="1" spc="-105" dirty="0">
                <a:solidFill>
                  <a:srgbClr val="38761D"/>
                </a:solidFill>
                <a:latin typeface="Arial"/>
                <a:cs typeface="Arial"/>
              </a:rPr>
              <a:t>(10,)	</a:t>
            </a:r>
            <a:r>
              <a:rPr sz="3200" b="1" spc="-114" dirty="0">
                <a:solidFill>
                  <a:srgbClr val="FF0000"/>
                </a:solidFill>
                <a:latin typeface="Arial"/>
                <a:cs typeface="Arial"/>
              </a:rPr>
              <a:t>(10,</a:t>
            </a:r>
            <a:r>
              <a:rPr sz="3200" b="1" spc="-2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40" dirty="0">
                <a:solidFill>
                  <a:srgbClr val="FF0000"/>
                </a:solidFill>
                <a:latin typeface="Arial"/>
                <a:cs typeface="Arial"/>
              </a:rPr>
              <a:t>3072)</a:t>
            </a:r>
            <a:endParaRPr sz="3200">
              <a:latin typeface="Arial"/>
              <a:cs typeface="Arial"/>
            </a:endParaRPr>
          </a:p>
          <a:p>
            <a:pPr marL="605790">
              <a:lnSpc>
                <a:spcPct val="100000"/>
              </a:lnSpc>
              <a:spcBef>
                <a:spcPts val="1240"/>
              </a:spcBef>
            </a:pPr>
            <a:r>
              <a:rPr sz="4000" spc="-135" dirty="0">
                <a:latin typeface="Arial"/>
                <a:cs typeface="Arial"/>
              </a:rPr>
              <a:t>f(</a:t>
            </a:r>
            <a:r>
              <a:rPr sz="4000" b="1" spc="-13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4000" spc="-135" dirty="0">
                <a:latin typeface="Arial"/>
                <a:cs typeface="Arial"/>
              </a:rPr>
              <a:t>,</a:t>
            </a:r>
            <a:r>
              <a:rPr sz="4000" b="1" spc="-1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4000" spc="-135" dirty="0"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86357" y="1338230"/>
            <a:ext cx="622935" cy="610235"/>
          </a:xfrm>
          <a:custGeom>
            <a:avLst/>
            <a:gdLst/>
            <a:ahLst/>
            <a:cxnLst/>
            <a:rect l="l" t="t" r="r" b="b"/>
            <a:pathLst>
              <a:path w="622935" h="610235">
                <a:moveTo>
                  <a:pt x="0" y="0"/>
                </a:moveTo>
                <a:lnTo>
                  <a:pt x="622916" y="0"/>
                </a:lnTo>
                <a:lnTo>
                  <a:pt x="622916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82803" y="790956"/>
            <a:ext cx="1209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3200" b="1" spc="-160" dirty="0">
                <a:solidFill>
                  <a:srgbClr val="0000FF"/>
                </a:solidFill>
                <a:latin typeface="Arial"/>
                <a:cs typeface="Arial"/>
              </a:rPr>
              <a:t>3072</a:t>
            </a:r>
            <a:r>
              <a:rPr sz="3200" b="1" spc="-70" dirty="0">
                <a:solidFill>
                  <a:srgbClr val="0000FF"/>
                </a:solidFill>
                <a:latin typeface="Arial"/>
                <a:cs typeface="Arial"/>
              </a:rPr>
              <a:t>,)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87844" y="1364457"/>
            <a:ext cx="643890" cy="610235"/>
          </a:xfrm>
          <a:custGeom>
            <a:avLst/>
            <a:gdLst/>
            <a:ahLst/>
            <a:cxnLst/>
            <a:rect l="l" t="t" r="r" b="b"/>
            <a:pathLst>
              <a:path w="643890" h="610235">
                <a:moveTo>
                  <a:pt x="0" y="0"/>
                </a:moveTo>
                <a:lnTo>
                  <a:pt x="643832" y="0"/>
                </a:lnTo>
                <a:lnTo>
                  <a:pt x="643832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74238" y="1418844"/>
            <a:ext cx="796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solidFill>
                  <a:srgbClr val="9900FF"/>
                </a:solidFill>
                <a:latin typeface="Arial"/>
                <a:cs typeface="Arial"/>
              </a:rPr>
              <a:t>(</a:t>
            </a:r>
            <a:r>
              <a:rPr sz="3200" b="1" spc="-160" dirty="0">
                <a:solidFill>
                  <a:srgbClr val="9900FF"/>
                </a:solidFill>
                <a:latin typeface="Arial"/>
                <a:cs typeface="Arial"/>
              </a:rPr>
              <a:t>10</a:t>
            </a:r>
            <a:r>
              <a:rPr sz="3200" b="1" spc="-70" dirty="0">
                <a:solidFill>
                  <a:srgbClr val="9900FF"/>
                </a:solidFill>
                <a:latin typeface="Arial"/>
                <a:cs typeface="Arial"/>
              </a:rPr>
              <a:t>,)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3F5549E7-FA91-2647-A374-565803FAD36B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855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67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Example </a:t>
            </a:r>
            <a:r>
              <a:rPr spc="-35" dirty="0"/>
              <a:t>for </a:t>
            </a:r>
            <a:r>
              <a:rPr spc="-245" dirty="0"/>
              <a:t>2x2 </a:t>
            </a:r>
            <a:r>
              <a:rPr spc="-215" dirty="0"/>
              <a:t>image, </a:t>
            </a:r>
            <a:r>
              <a:rPr spc="-200" dirty="0"/>
              <a:t>3 </a:t>
            </a:r>
            <a:r>
              <a:rPr spc="-325" dirty="0"/>
              <a:t>classes</a:t>
            </a:r>
            <a:r>
              <a:rPr spc="-300" dirty="0"/>
              <a:t> </a:t>
            </a:r>
            <a:r>
              <a:rPr spc="-105" dirty="0"/>
              <a:t>(</a:t>
            </a:r>
            <a:r>
              <a:rPr spc="-105" dirty="0">
                <a:solidFill>
                  <a:srgbClr val="C55A11"/>
                </a:solidFill>
              </a:rPr>
              <a:t>cat</a:t>
            </a:r>
            <a:r>
              <a:rPr spc="-105" dirty="0"/>
              <a:t>/</a:t>
            </a:r>
            <a:r>
              <a:rPr spc="-105" dirty="0">
                <a:solidFill>
                  <a:srgbClr val="7030A0"/>
                </a:solidFill>
              </a:rPr>
              <a:t>dog</a:t>
            </a:r>
            <a:r>
              <a:rPr spc="-105" dirty="0"/>
              <a:t>/</a:t>
            </a:r>
            <a:r>
              <a:rPr spc="-105" dirty="0">
                <a:solidFill>
                  <a:srgbClr val="548235"/>
                </a:solidFill>
              </a:rPr>
              <a:t>ship</a:t>
            </a:r>
            <a:r>
              <a:rPr spc="-10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2874" y="4567935"/>
            <a:ext cx="15633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3815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latin typeface="Arial"/>
                <a:cs typeface="Arial"/>
              </a:rPr>
              <a:t>Input</a:t>
            </a:r>
            <a:r>
              <a:rPr sz="2500" spc="-22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image  </a:t>
            </a:r>
            <a:r>
              <a:rPr sz="2500" spc="-95" dirty="0">
                <a:latin typeface="Arial"/>
                <a:cs typeface="Arial"/>
              </a:rPr>
              <a:t>(2,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2)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72497" y="2265199"/>
          <a:ext cx="824230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45076" y="2890019"/>
          <a:ext cx="164846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231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8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spc="-110" dirty="0">
                          <a:latin typeface="Arial"/>
                          <a:cs typeface="Arial"/>
                        </a:rPr>
                        <a:t>24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057655" y="2779776"/>
            <a:ext cx="1831848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959923" y="1817304"/>
            <a:ext cx="5556885" cy="979169"/>
            <a:chOff x="1959923" y="1817304"/>
            <a:chExt cx="5556885" cy="979169"/>
          </a:xfrm>
        </p:grpSpPr>
        <p:sp>
          <p:nvSpPr>
            <p:cNvPr id="8" name="object 8"/>
            <p:cNvSpPr/>
            <p:nvPr/>
          </p:nvSpPr>
          <p:spPr>
            <a:xfrm>
              <a:off x="1974211" y="1831592"/>
              <a:ext cx="3059430" cy="950594"/>
            </a:xfrm>
            <a:custGeom>
              <a:avLst/>
              <a:gdLst/>
              <a:ahLst/>
              <a:cxnLst/>
              <a:rect l="l" t="t" r="r" b="b"/>
              <a:pathLst>
                <a:path w="3059429" h="950594">
                  <a:moveTo>
                    <a:pt x="0" y="950552"/>
                  </a:moveTo>
                  <a:lnTo>
                    <a:pt x="0" y="0"/>
                  </a:lnTo>
                  <a:lnTo>
                    <a:pt x="3058803" y="0"/>
                  </a:lnTo>
                </a:path>
              </a:pathLst>
            </a:custGeom>
            <a:ln w="2857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99169" y="1817438"/>
              <a:ext cx="2517140" cy="455295"/>
            </a:xfrm>
            <a:custGeom>
              <a:avLst/>
              <a:gdLst/>
              <a:ahLst/>
              <a:cxnLst/>
              <a:rect l="l" t="t" r="r" b="b"/>
              <a:pathLst>
                <a:path w="2517140" h="455294">
                  <a:moveTo>
                    <a:pt x="2463545" y="373307"/>
                  </a:moveTo>
                  <a:lnTo>
                    <a:pt x="2433073" y="379500"/>
                  </a:lnTo>
                  <a:lnTo>
                    <a:pt x="2492150" y="454972"/>
                  </a:lnTo>
                  <a:lnTo>
                    <a:pt x="2510980" y="385075"/>
                  </a:lnTo>
                  <a:lnTo>
                    <a:pt x="2463636" y="385075"/>
                  </a:lnTo>
                  <a:lnTo>
                    <a:pt x="2463545" y="373307"/>
                  </a:lnTo>
                  <a:close/>
                </a:path>
                <a:path w="2517140" h="455294">
                  <a:moveTo>
                    <a:pt x="2492078" y="367509"/>
                  </a:moveTo>
                  <a:lnTo>
                    <a:pt x="2463545" y="373307"/>
                  </a:lnTo>
                  <a:lnTo>
                    <a:pt x="2463636" y="385075"/>
                  </a:lnTo>
                  <a:lnTo>
                    <a:pt x="2492211" y="384855"/>
                  </a:lnTo>
                  <a:lnTo>
                    <a:pt x="2492078" y="367509"/>
                  </a:lnTo>
                  <a:close/>
                </a:path>
                <a:path w="2517140" h="455294">
                  <a:moveTo>
                    <a:pt x="2517081" y="362428"/>
                  </a:moveTo>
                  <a:lnTo>
                    <a:pt x="2492078" y="367509"/>
                  </a:lnTo>
                  <a:lnTo>
                    <a:pt x="2492211" y="384855"/>
                  </a:lnTo>
                  <a:lnTo>
                    <a:pt x="2463636" y="385075"/>
                  </a:lnTo>
                  <a:lnTo>
                    <a:pt x="2510980" y="385075"/>
                  </a:lnTo>
                  <a:lnTo>
                    <a:pt x="2517081" y="362428"/>
                  </a:lnTo>
                  <a:close/>
                </a:path>
                <a:path w="2517140" h="455294">
                  <a:moveTo>
                    <a:pt x="2489367" y="14396"/>
                  </a:moveTo>
                  <a:lnTo>
                    <a:pt x="2460791" y="14396"/>
                  </a:lnTo>
                  <a:lnTo>
                    <a:pt x="2475077" y="28575"/>
                  </a:lnTo>
                  <a:lnTo>
                    <a:pt x="2460900" y="28575"/>
                  </a:lnTo>
                  <a:lnTo>
                    <a:pt x="2463545" y="373307"/>
                  </a:lnTo>
                  <a:lnTo>
                    <a:pt x="2492078" y="367509"/>
                  </a:lnTo>
                  <a:lnTo>
                    <a:pt x="2489476" y="28575"/>
                  </a:lnTo>
                  <a:lnTo>
                    <a:pt x="2475077" y="28575"/>
                  </a:lnTo>
                  <a:lnTo>
                    <a:pt x="2460791" y="14396"/>
                  </a:lnTo>
                  <a:lnTo>
                    <a:pt x="2489367" y="14396"/>
                  </a:lnTo>
                  <a:close/>
                </a:path>
                <a:path w="2517140" h="455294">
                  <a:moveTo>
                    <a:pt x="2482926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460900" y="28575"/>
                  </a:lnTo>
                  <a:lnTo>
                    <a:pt x="2460791" y="14396"/>
                  </a:lnTo>
                  <a:lnTo>
                    <a:pt x="2489367" y="14396"/>
                  </a:lnTo>
                  <a:lnTo>
                    <a:pt x="2489305" y="6329"/>
                  </a:lnTo>
                  <a:lnTo>
                    <a:pt x="24829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97274" y="1315719"/>
            <a:ext cx="333882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0" dirty="0">
                <a:latin typeface="Arial"/>
                <a:cs typeface="Arial"/>
              </a:rPr>
              <a:t>Stretch </a:t>
            </a:r>
            <a:r>
              <a:rPr sz="2500" spc="-120" dirty="0">
                <a:latin typeface="Arial"/>
                <a:cs typeface="Arial"/>
              </a:rPr>
              <a:t>pixels </a:t>
            </a:r>
            <a:r>
              <a:rPr sz="2500" spc="-10" dirty="0">
                <a:latin typeface="Arial"/>
                <a:cs typeface="Arial"/>
              </a:rPr>
              <a:t>into</a:t>
            </a:r>
            <a:r>
              <a:rPr sz="2500" spc="-215" dirty="0">
                <a:latin typeface="Arial"/>
                <a:cs typeface="Arial"/>
              </a:rPr>
              <a:t> </a:t>
            </a:r>
            <a:r>
              <a:rPr sz="2500" spc="-95" dirty="0">
                <a:latin typeface="Arial"/>
                <a:cs typeface="Arial"/>
              </a:rPr>
              <a:t>column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1646" y="5445759"/>
            <a:ext cx="457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latin typeface="Arial"/>
                <a:cs typeface="Arial"/>
              </a:rPr>
              <a:t>(</a:t>
            </a:r>
            <a:r>
              <a:rPr sz="2500" spc="-130" dirty="0">
                <a:latin typeface="Arial"/>
                <a:cs typeface="Arial"/>
              </a:rPr>
              <a:t>4</a:t>
            </a:r>
            <a:r>
              <a:rPr sz="2500" spc="-75" dirty="0">
                <a:latin typeface="Arial"/>
                <a:cs typeface="Arial"/>
              </a:rPr>
              <a:t>,)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9733" y="1387347"/>
            <a:ext cx="221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latin typeface="Arial"/>
                <a:cs typeface="Arial"/>
              </a:rPr>
              <a:t>f(x,W) </a:t>
            </a:r>
            <a:r>
              <a:rPr sz="2800" spc="-245" dirty="0">
                <a:latin typeface="Arial"/>
                <a:cs typeface="Arial"/>
              </a:rPr>
              <a:t>= </a:t>
            </a:r>
            <a:r>
              <a:rPr sz="2800" spc="-175" dirty="0">
                <a:latin typeface="Arial"/>
                <a:cs typeface="Arial"/>
              </a:rPr>
              <a:t>Wx </a:t>
            </a:r>
            <a:r>
              <a:rPr sz="2800" spc="-245" dirty="0">
                <a:latin typeface="Arial"/>
                <a:cs typeface="Arial"/>
              </a:rPr>
              <a:t>+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FDB875A-4A1F-0048-A711-F3041F001C8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76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1035</Words>
  <Application>Microsoft Macintosh PowerPoint</Application>
  <PresentationFormat>Widescreen</PresentationFormat>
  <Paragraphs>348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Trebuchet MS</vt:lpstr>
      <vt:lpstr>Office Theme</vt:lpstr>
      <vt:lpstr>ECE 884 Deep Learning</vt:lpstr>
      <vt:lpstr>Review of last lecture</vt:lpstr>
      <vt:lpstr>Today’s lecture</vt:lpstr>
      <vt:lpstr>Today’s lecture</vt:lpstr>
      <vt:lpstr>Parametric Approach</vt:lpstr>
      <vt:lpstr>f(x,W) = Wx</vt:lpstr>
      <vt:lpstr>PowerPoint Presentation</vt:lpstr>
      <vt:lpstr>PowerPoint Presentation</vt:lpstr>
      <vt:lpstr>Example for 2x2 image, 3 classes (cat/dog/ship)</vt:lpstr>
      <vt:lpstr>Example for 2x2 image, 3 classes (cat/dog/ship)</vt:lpstr>
      <vt:lpstr>Linear Classifier: Algebraic Viewpoint</vt:lpstr>
      <vt:lpstr>Linear Classifier: Bias Trick</vt:lpstr>
      <vt:lpstr>Interpreting a Linear Classifier</vt:lpstr>
      <vt:lpstr>Interpreting an Linear Classifier: Visual Viewpoint</vt:lpstr>
      <vt:lpstr>Interpreting a Linear Classifier: Geometric Viewpoint</vt:lpstr>
      <vt:lpstr>Interpreting a Linear Classifier: Geometric Viewpoint</vt:lpstr>
      <vt:lpstr>Hard Cases for a Linear Classifier</vt:lpstr>
      <vt:lpstr>PowerPoint Presentation</vt:lpstr>
      <vt:lpstr>PowerPoint Presentation</vt:lpstr>
      <vt:lpstr>Today’s lecture</vt:lpstr>
      <vt:lpstr>Model + Data + Computational Power </vt:lpstr>
      <vt:lpstr>Model</vt:lpstr>
      <vt:lpstr>Model</vt:lpstr>
      <vt:lpstr>Model</vt:lpstr>
      <vt:lpstr>Data</vt:lpstr>
      <vt:lpstr>Data</vt:lpstr>
      <vt:lpstr>Data</vt:lpstr>
      <vt:lpstr>Computational Power</vt:lpstr>
      <vt:lpstr>Model + Data + Computational Power -&gt; Success of Deep Learning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223</cp:revision>
  <dcterms:created xsi:type="dcterms:W3CDTF">2021-01-18T23:49:29Z</dcterms:created>
  <dcterms:modified xsi:type="dcterms:W3CDTF">2021-02-02T16:49:41Z</dcterms:modified>
</cp:coreProperties>
</file>